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detailed_indoor_stem_classroom_makerspace_sce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548640"/>
            <a:ext cx="5715000" cy="5138928"/>
          </a:xfrm>
          <a:prstGeom prst="roundRect">
            <a:avLst/>
          </a:prstGeom>
          <a:solidFill>
            <a:srgbClr val="FFFFFF"/>
          </a:solidFill>
          <a:ln>
            <a:solidFill>
              <a:srgbClr val="E1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8" y="877824"/>
            <a:ext cx="502920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550" b="1">
                <a:solidFill>
                  <a:srgbClr val="118AB2"/>
                </a:solidFill>
                <a:latin typeface="Aptos"/>
              </a:rPr>
              <a:t>8. клас • Раздел 1 • Алгоритмично мислене и дигитални проекти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325880"/>
            <a:ext cx="5029200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Урок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828800"/>
            <a:ext cx="5303520" cy="1097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1">
                <a:solidFill>
                  <a:srgbClr val="132B4D"/>
                </a:solidFill>
                <a:latin typeface="Aptos Display"/>
              </a:rPr>
              <a:t>Мисия „Умно кръстовище“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852928"/>
            <a:ext cx="493776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0">
                <a:solidFill>
                  <a:srgbClr val="657181"/>
                </a:solidFill>
                <a:latin typeface="Aptos"/>
              </a:rPr>
              <a:t>Условия и логически изрази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4041648"/>
            <a:ext cx="4663440" cy="960120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78992" y="4270248"/>
            <a:ext cx="4251960" cy="4023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850" b="1">
                <a:solidFill>
                  <a:srgbClr val="1F2937"/>
                </a:solidFill>
                <a:latin typeface="Aptos"/>
              </a:rPr>
              <a:t>AND • OR • NOT → решение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Какво ще постигнем днес?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Ще моделираме система, която взема решение според няколко входни сигнала.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13232" y="1682496"/>
            <a:ext cx="3401568" cy="324612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7824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Комбинираме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няколко условия в логически изрази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98264" y="1682496"/>
            <a:ext cx="3401568" cy="324612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62855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56631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Избираме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1144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действие според комбинация от входове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682496"/>
            <a:ext cx="3401568" cy="3246120"/>
          </a:xfrm>
          <a:prstGeom prst="roundRect">
            <a:avLst/>
          </a:prstGeom>
          <a:solidFill>
            <a:srgbClr val="EEF0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47888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5763D4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41664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Проверяваме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5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с таблица на решенията и тестови сценарии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Въведение • 3 мин.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От едно условие към логическо решение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В реалните системи решението рядко зависи само от един фактор.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4983480" cy="361188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46504"/>
            <a:ext cx="41605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Прост случай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95144"/>
            <a:ext cx="4617720" cy="2770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F2937"/>
                </a:solidFill>
                <a:latin typeface="Aptos"/>
              </a:defRPr>
            </a:pPr>
            <a:r>
              <a:t>ако има_пешеходец:</a:t>
            </a:r>
          </a:p>
          <a:p>
            <a:pPr>
              <a:spcAft>
                <a:spcPts val="500"/>
              </a:spcAft>
              <a:defRPr sz="1600">
                <a:solidFill>
                  <a:srgbClr val="1F2937"/>
                </a:solidFill>
                <a:latin typeface="Aptos"/>
              </a:defRPr>
            </a:pPr>
            <a:r>
              <a:t>    светни зелен сигнал</a:t>
            </a:r>
          </a:p>
          <a:p>
            <a:pPr>
              <a:spcAft>
                <a:spcPts val="500"/>
              </a:spcAft>
              <a:defRPr sz="1600">
                <a:solidFill>
                  <a:srgbClr val="1F2937"/>
                </a:solidFill>
                <a:latin typeface="Aptos"/>
              </a:defRPr>
            </a:pPr>
            <a:r>
              <a:t>Това е лесно, но не е достатъчно безопасно.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600200"/>
            <a:ext cx="4892040" cy="3611880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19672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E99233"/>
                </a:solidFill>
                <a:latin typeface="Aptos"/>
              </a:rP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3448" y="1746504"/>
            <a:ext cx="406907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Реален случай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95144"/>
            <a:ext cx="4526279" cy="2770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Има ли пешеходец?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Има ли движещи се автомобили?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Какъв е текущият сигнал?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Минало ли е достатъчно време?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Има ли аварийна ситуация?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Обяснение • 5 мин.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Логически оператори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С тях комбинираме условия и описваме по-реалистична логика.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7240" y="1627632"/>
            <a:ext cx="219456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0392" y="1783080"/>
            <a:ext cx="2048255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Оператор</a:t>
            </a:r>
          </a:p>
        </p:txBody>
      </p:sp>
      <p:sp>
        <p:nvSpPr>
          <p:cNvPr id="8" name="Rectangle 7"/>
          <p:cNvSpPr/>
          <p:nvPr/>
        </p:nvSpPr>
        <p:spPr>
          <a:xfrm>
            <a:off x="2971800" y="1627632"/>
            <a:ext cx="411480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44952" y="1783080"/>
            <a:ext cx="39684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Значение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86600" y="1627632"/>
            <a:ext cx="475488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59752" y="1783080"/>
            <a:ext cx="46085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Пример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2249424"/>
            <a:ext cx="2194560" cy="859536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0392" y="2478024"/>
            <a:ext cx="2048255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AND / 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71800" y="2249424"/>
            <a:ext cx="4114800" cy="859536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44952" y="2478024"/>
            <a:ext cx="3968496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всички условия са верни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86600" y="2249424"/>
            <a:ext cx="4754880" cy="859536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9752" y="2478024"/>
            <a:ext cx="4608576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има пешеходец И няма движещи се коли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3108960"/>
            <a:ext cx="2194560" cy="859536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0392" y="3337560"/>
            <a:ext cx="2048255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OR / ИЛИ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71800" y="3108960"/>
            <a:ext cx="4114800" cy="859536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044952" y="3337560"/>
            <a:ext cx="3968496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достатъчно е едно условие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86600" y="3108960"/>
            <a:ext cx="4754880" cy="859536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59752" y="3337560"/>
            <a:ext cx="4608576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авария ИЛИ ръчен стоп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7240" y="3968496"/>
            <a:ext cx="2194560" cy="859536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50392" y="4197096"/>
            <a:ext cx="2048255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NOT / НЕ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971800" y="3968496"/>
            <a:ext cx="4114800" cy="859536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044952" y="4197096"/>
            <a:ext cx="3968496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обръща логическата стойност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86600" y="3968496"/>
            <a:ext cx="4754880" cy="859536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159752" y="4197096"/>
            <a:ext cx="4608576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НЕ е активна забрана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Понятия • 5 мин.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Пример: логика за пешеходен сигнал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Псевдокодът показва кога системата разрешава преминаване.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68680" y="1691640"/>
            <a:ext cx="10469880" cy="2148840"/>
          </a:xfrm>
          <a:prstGeom prst="roundRect">
            <a:avLst/>
          </a:prstGeom>
          <a:solidFill>
            <a:srgbClr val="F5F7FA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965960"/>
            <a:ext cx="9829800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0">
                <a:solidFill>
                  <a:srgbClr val="1F2937"/>
                </a:solidFill>
                <a:latin typeface="Consolas"/>
              </a:rPr>
              <a:t>ако има_пешеходец AND няма_движещи_се_коли:
    разреши преминаване
иначе:
    изчакай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4343400"/>
            <a:ext cx="3063240" cy="123444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70432" y="44531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4208" y="4489704"/>
            <a:ext cx="224028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1">
                <a:solidFill>
                  <a:srgbClr val="132B4D"/>
                </a:solidFill>
                <a:latin typeface="Aptos"/>
              </a:rPr>
              <a:t>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5038344"/>
            <a:ext cx="26974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50">
                <a:solidFill>
                  <a:srgbClr val="1F2937"/>
                </a:solidFill>
                <a:latin typeface="Aptos"/>
              </a:defRPr>
            </a:pPr>
            <a:r>
              <a:t>И двете условия трябва да са верни.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26280" y="4343400"/>
            <a:ext cx="3063240" cy="1234440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90872" y="44531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E99233"/>
                </a:solidFill>
                <a:latin typeface="Aptos"/>
              </a:rPr>
              <a:t>else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4648" y="4489704"/>
            <a:ext cx="224028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1">
                <a:solidFill>
                  <a:srgbClr val="132B4D"/>
                </a:solidFill>
                <a:latin typeface="Aptos"/>
              </a:rPr>
              <a:t>иначе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5038344"/>
            <a:ext cx="26974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50">
                <a:solidFill>
                  <a:srgbClr val="1F2937"/>
                </a:solidFill>
                <a:latin typeface="Aptos"/>
              </a:defRPr>
            </a:pPr>
            <a:r>
              <a:t>системата избира предпазливо действие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4343400"/>
            <a:ext cx="3063240" cy="1234440"/>
          </a:xfrm>
          <a:prstGeom prst="roundRect">
            <a:avLst/>
          </a:prstGeom>
          <a:solidFill>
            <a:srgbClr val="FCECE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11312" y="44531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D65252"/>
                </a:solidFill>
                <a:latin typeface="Aptos"/>
              </a:rPr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05088" y="4489704"/>
            <a:ext cx="224028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1">
                <a:solidFill>
                  <a:srgbClr val="132B4D"/>
                </a:solidFill>
                <a:latin typeface="Aptos"/>
              </a:rPr>
              <a:t>безопасност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5038344"/>
            <a:ext cx="26974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50">
                <a:solidFill>
                  <a:srgbClr val="1F2937"/>
                </a:solidFill>
                <a:latin typeface="Aptos"/>
              </a:defRPr>
            </a:pPr>
            <a:r>
              <a:t>при съмнение: изчакване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Миниобяснение • 5 мин.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Таблица на решенията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Когато имаме няколко входа, таблицата помага да проверим всички комбинации.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600200"/>
            <a:ext cx="274320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755648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Пешеходец</a:t>
            </a:r>
          </a:p>
        </p:txBody>
      </p:sp>
      <p:sp>
        <p:nvSpPr>
          <p:cNvPr id="8" name="Rectangle 7"/>
          <p:cNvSpPr/>
          <p:nvPr/>
        </p:nvSpPr>
        <p:spPr>
          <a:xfrm>
            <a:off x="3429000" y="1600200"/>
            <a:ext cx="274320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02152" y="1755648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Автомобили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72200" y="1600200"/>
            <a:ext cx="530352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45352" y="1755648"/>
            <a:ext cx="515721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Действие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221992"/>
            <a:ext cx="2743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8952" y="2395728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не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29000" y="2221992"/>
            <a:ext cx="2743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02152" y="2395728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няма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2221992"/>
            <a:ext cx="530352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45352" y="2395728"/>
            <a:ext cx="515721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нормален режим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2880360"/>
            <a:ext cx="274320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952" y="3054096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да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429000" y="2880360"/>
            <a:ext cx="274320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02152" y="3054096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няма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72200" y="2880360"/>
            <a:ext cx="530352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45352" y="3054096"/>
            <a:ext cx="515721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разреши преминаване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800" y="3538728"/>
            <a:ext cx="2743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58952" y="3712464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не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29000" y="3538728"/>
            <a:ext cx="2743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02152" y="3712464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има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72200" y="3538728"/>
            <a:ext cx="530352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45352" y="3712464"/>
            <a:ext cx="515721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продължи автомобилния поток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5800" y="4197096"/>
            <a:ext cx="274320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2" y="4370832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да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429000" y="4197096"/>
            <a:ext cx="274320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502152" y="4370832"/>
            <a:ext cx="25968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има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72200" y="4197096"/>
            <a:ext cx="530352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45352" y="4370832"/>
            <a:ext cx="515721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0">
                <a:solidFill>
                  <a:srgbClr val="1F2937"/>
                </a:solidFill>
                <a:latin typeface="Aptos"/>
              </a:rPr>
              <a:t>изчакай безопасен момент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Анализ • 6 мин.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Екипна мисия „Умно кръстовище“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Създайте контролер, който взема безопасно решение.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68680" y="1572768"/>
            <a:ext cx="512064" cy="512064"/>
          </a:xfrm>
          <a:prstGeom prst="ellipse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5336" y="1600200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Определете поне два входни сигнала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2286000"/>
            <a:ext cx="512064" cy="512064"/>
          </a:xfrm>
          <a:prstGeom prst="ellipse">
            <a:avLst/>
          </a:prstGeom>
          <a:solidFill>
            <a:srgbClr val="3D9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45336" y="2313432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Определете възможните изходни действия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999232"/>
            <a:ext cx="512064" cy="512064"/>
          </a:xfrm>
          <a:prstGeom prst="ellipse">
            <a:avLst/>
          </a:prstGeom>
          <a:solidFill>
            <a:srgbClr val="E992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45336" y="3026664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Създайте таблица на решенията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712463"/>
            <a:ext cx="512064" cy="512064"/>
          </a:xfrm>
          <a:prstGeom prst="ellipse">
            <a:avLst/>
          </a:prstGeom>
          <a:solidFill>
            <a:srgbClr val="5763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5336" y="3739896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Напишете псевдокод с AND / OR / NOT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425696"/>
            <a:ext cx="512064" cy="512064"/>
          </a:xfrm>
          <a:prstGeom prst="ellipse">
            <a:avLst/>
          </a:prstGeom>
          <a:solidFill>
            <a:srgbClr val="745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5336" y="4453128"/>
            <a:ext cx="521208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Друг екип проверява поне 4 сценария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1645920"/>
            <a:ext cx="4754880" cy="356616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65392" y="175564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9168" y="1792224"/>
            <a:ext cx="39319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32B4D"/>
                </a:solidFill>
                <a:latin typeface="Aptos"/>
              </a:rPr>
              <a:t>Входни сигнали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2340864"/>
            <a:ext cx="438912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пешеходец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автомобили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авария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ръчен стоп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изтекло време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сензор липсва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Работа по екипи • 10 мин.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Гранични ситуации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Системата трябва да има поведение и при неочакван случай.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3429000" cy="3474720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E99233"/>
                </a:solidFill>
                <a:latin typeface="Aptos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46504"/>
            <a:ext cx="26060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32B4D"/>
                </a:solidFill>
                <a:latin typeface="Aptos"/>
              </a:rPr>
              <a:t>Едновременни сигнали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95144"/>
            <a:ext cx="3063240" cy="263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пешеходец + аварийно превозно средство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кой има приоритет?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600200"/>
            <a:ext cx="3429000" cy="3474720"/>
          </a:xfrm>
          <a:prstGeom prst="roundRect">
            <a:avLst/>
          </a:prstGeom>
          <a:solidFill>
            <a:srgbClr val="FCECE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D65252"/>
                </a:solidFill>
                <a:latin typeface="Aptos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93207" y="1746504"/>
            <a:ext cx="26060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32B4D"/>
                </a:solidFill>
                <a:latin typeface="Aptos"/>
              </a:rPr>
              <a:t>Липсващ сигнал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295144"/>
            <a:ext cx="3063240" cy="263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сензор не изпраща стойност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какво е безопасното действие?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600200"/>
            <a:ext cx="3429000" cy="347472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170992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50808" y="1746504"/>
            <a:ext cx="26060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32B4D"/>
                </a:solidFill>
                <a:latin typeface="Aptos"/>
              </a:rPr>
              <a:t>Предпазлив избор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19" y="2295144"/>
            <a:ext cx="3063240" cy="263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при безопасност често по-добрият избор е изчакване или стоп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Инженерен въпрос • 5 мин.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Практическа мисия: модел на контролер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Не е нужно да имаме реални светофари. Моделираме логиката и приоритетите.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49808" y="1517904"/>
            <a:ext cx="5212080" cy="429768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27631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8176" y="1664207"/>
            <a:ext cx="43891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Варианти за модел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212848"/>
            <a:ext cx="4846320" cy="3456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24127" y="2322576"/>
            <a:ext cx="4681728" cy="3364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хартиена схема на кръстовище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таблица + псевдокод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дигитална схема в презентация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симулация в Scratch / Python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модел със сензор, ако има време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6208" y="1517904"/>
            <a:ext cx="5212080" cy="429768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627631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94576" y="1664207"/>
            <a:ext cx="43891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Критерии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12848"/>
            <a:ext cx="4846320" cy="3456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510528" y="2322576"/>
            <a:ext cx="4681728" cy="3364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има поне 2 входа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има поне 3 изходни действия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има таблица на решенията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има гранична ситуация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има тестови сценарии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Практическа работа • 12 мин.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Таблица за тестване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Един ученик чете входовете, друг следи таблицата, трети записва резултата.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1792" y="1627632"/>
            <a:ext cx="292608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" y="1783080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Сценарий</a:t>
            </a:r>
          </a:p>
        </p:txBody>
      </p:sp>
      <p:sp>
        <p:nvSpPr>
          <p:cNvPr id="8" name="Rectangle 7"/>
          <p:cNvSpPr/>
          <p:nvPr/>
        </p:nvSpPr>
        <p:spPr>
          <a:xfrm>
            <a:off x="3547872" y="1627632"/>
            <a:ext cx="292608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21024" y="1783080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Очаквано действие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73952" y="1627632"/>
            <a:ext cx="256032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47104" y="1783080"/>
            <a:ext cx="2414015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Резултат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34272" y="1627632"/>
            <a:ext cx="283464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07424" y="1783080"/>
            <a:ext cx="26883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Корекция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" y="2249424"/>
            <a:ext cx="29260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4944" y="2423160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Пешеходец + няма коли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47872" y="2249424"/>
            <a:ext cx="29260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21024" y="2423160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73952" y="2249424"/>
            <a:ext cx="256032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47104" y="2423160"/>
            <a:ext cx="2414015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34272" y="2249424"/>
            <a:ext cx="283464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07424" y="2423160"/>
            <a:ext cx="26883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" y="2907791"/>
            <a:ext cx="292608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4944" y="3081528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Пешеходец + има коли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47872" y="2907791"/>
            <a:ext cx="292608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21024" y="3081528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73952" y="2907791"/>
            <a:ext cx="256032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47104" y="3081528"/>
            <a:ext cx="2414015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034272" y="2907791"/>
            <a:ext cx="283464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07424" y="3081528"/>
            <a:ext cx="26883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" y="3566160"/>
            <a:ext cx="29260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94944" y="3739896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Аварийна ситуация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47872" y="3566160"/>
            <a:ext cx="29260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621024" y="3739896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73952" y="3566160"/>
            <a:ext cx="256032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47104" y="3739896"/>
            <a:ext cx="2414015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034272" y="3566160"/>
            <a:ext cx="283464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07424" y="3739896"/>
            <a:ext cx="26883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21792" y="4224528"/>
            <a:ext cx="292608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94944" y="4398264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Липсващ сигнал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47872" y="4224528"/>
            <a:ext cx="292608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621024" y="4398264"/>
            <a:ext cx="2779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73952" y="4224528"/>
            <a:ext cx="256032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47104" y="4398264"/>
            <a:ext cx="2414015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034272" y="4224528"/>
            <a:ext cx="2834640" cy="658368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107424" y="4398264"/>
            <a:ext cx="26883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7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Тестване • 7 мин.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Провери знанията си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Кратка проверка на ключовите идеи от урока.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6184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655063"/>
            <a:ext cx="44348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Въпроси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03704"/>
            <a:ext cx="4892040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2313432"/>
            <a:ext cx="4727448" cy="33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Какво означава AND?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Какво означава OR?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Какво прави NOT?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Защо използваме таблица на решенията?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Какво е гранична ситуация?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1508760"/>
            <a:ext cx="4892040" cy="4251960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65392" y="16184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E99233"/>
                </a:solidFill>
                <a:latin typeface="Aptos"/>
              </a:rPr>
              <a:t>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59168" y="1655063"/>
            <a:ext cx="406907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Предизвикателство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203704"/>
            <a:ext cx="4526279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Добави трети вход: „аварийно превозно средство“.</a:t>
            </a:r>
          </a:p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Промени таблицата така, че системата да има ясен приоритет.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Индивидуална проверка • 5 мин.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Запомни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Най-важното от урок 3.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41248" y="1783080"/>
            <a:ext cx="10469880" cy="306324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92807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9616" y="1929384"/>
            <a:ext cx="964691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132B4D"/>
                </a:solidFill>
                <a:latin typeface="Aptos"/>
              </a:rPr>
              <a:t>Обобщение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478024"/>
            <a:ext cx="10104119" cy="22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1F2937"/>
                </a:solidFill>
                <a:latin typeface="Aptos"/>
              </a:defRPr>
            </a:pPr>
            <a:r>
              <a:t>Логическите оператори позволяват на програмата да взема решение според комбинация от условия.</a:t>
            </a:r>
          </a:p>
          <a:p>
            <a:pPr>
              <a:spcAft>
                <a:spcPts val="500"/>
              </a:spcAft>
              <a:defRPr sz="1700">
                <a:solidFill>
                  <a:srgbClr val="1F2937"/>
                </a:solidFill>
                <a:latin typeface="Aptos"/>
              </a:defRPr>
            </a:pPr>
            <a:r>
              <a:t>Таблицата на решенията помага да проверим всички важни случаи.</a:t>
            </a:r>
          </a:p>
          <a:p>
            <a:pPr>
              <a:spcAft>
                <a:spcPts val="500"/>
              </a:spcAft>
              <a:defRPr sz="1700">
                <a:solidFill>
                  <a:srgbClr val="1F2937"/>
                </a:solidFill>
                <a:latin typeface="Aptos"/>
              </a:defRPr>
            </a:pPr>
            <a:r>
              <a:t>При системи, свързани с безопасност, граничните ситуации трябва да имат предпазливо поведение.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65960" y="5303520"/>
            <a:ext cx="8275320" cy="713232"/>
          </a:xfrm>
          <a:prstGeom prst="roundRect">
            <a:avLst/>
          </a:prstGeom>
          <a:solidFill>
            <a:srgbClr val="EEF0FC"/>
          </a:solidFill>
          <a:ln>
            <a:solidFill>
              <a:srgbClr val="5763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240280" y="5513832"/>
            <a:ext cx="7726679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520" b="1">
                <a:solidFill>
                  <a:srgbClr val="132B4D"/>
                </a:solidFill>
                <a:latin typeface="Aptos"/>
              </a:rPr>
              <a:t>Следващ урок: Цикли и повторение – автоматизация на повтарящи се действия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Обобщение • 3 мин.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