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2" d="100"/>
          <a:sy n="82" d="100"/>
        </p:scale>
        <p:origin x="691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E77314-C557-4A37-A919-02A66B120C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2590915-C510-4258-AC43-A3ABA6D03C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934299-5385-4262-AF42-669BB1FCF293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20.9.2026 г.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7A7760-FD9D-44AC-A94C-15A1E3A11929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EB0470-0441-421B-9EBE-C3A3B79B880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42C7E6-0FD8-4910-8811-E8B2BB7D1D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4D2990-2163-48EB-85C8-42AAFA9CFC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3BEC84-BCCF-47B2-B4B9-2082B7243ACF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20.9.2026 г.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67B1EA-6DE7-4428-82C5-DFE21820AB23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9289A1-286C-46E0-A183-33412DB1864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39BAE8-9725-41A0-B69A-9DE83EE375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buNone/>
              <a:defRPr sz="4000" b="1" cap="all"/>
            </a:lvl1pPr>
          </a:lstStyle>
          <a:p>
            <a:r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F12ECD-AF4F-4550-AEEF-20C9EFB581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ADFFBC-02D6-4D2D-B584-E2067CC88DD1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20.9.2026 г.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0DE93E-CA6A-4381-9A4E-C828ED66A7E6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F35B27-856D-4807-B769-78B9C94928B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B97FAF-99AD-4FAB-BAF5-BE0CC6FA8A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1F6E42-3F98-4CB1-91A8-BB7821A196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buNone/>
              <a:defRPr sz="2800"/>
            </a:lvl1pPr>
            <a:lvl2pPr>
              <a:buNone/>
              <a:defRPr sz="2400"/>
            </a:lvl2pPr>
            <a:lvl3pPr>
              <a:buNone/>
              <a:defRPr sz="2000"/>
            </a:lvl3pPr>
            <a:lvl4pPr>
              <a:buNone/>
              <a:defRPr sz="1800"/>
            </a:lvl4pPr>
            <a:lvl5pPr>
              <a:buNone/>
              <a:defRPr sz="1800"/>
            </a:lvl5pPr>
            <a:lvl6pPr>
              <a:buNone/>
              <a:defRPr sz="1800"/>
            </a:lvl6pPr>
            <a:lvl7pPr>
              <a:buNone/>
              <a:defRPr sz="1800"/>
            </a:lvl7pPr>
            <a:lvl8pPr>
              <a:buNone/>
              <a:defRPr sz="1800"/>
            </a:lvl8pPr>
            <a:lvl9pPr>
              <a:buNone/>
              <a:defRPr sz="1800"/>
            </a:lvl9pPr>
          </a:lstStyle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D36E6AE-D1C9-4011-922E-EA7E8CEBB55B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buNone/>
              <a:defRPr sz="2800"/>
            </a:lvl1pPr>
            <a:lvl2pPr>
              <a:buNone/>
              <a:defRPr sz="2400"/>
            </a:lvl2pPr>
            <a:lvl3pPr>
              <a:buNone/>
              <a:defRPr sz="2000"/>
            </a:lvl3pPr>
            <a:lvl4pPr>
              <a:buNone/>
              <a:defRPr sz="1800"/>
            </a:lvl4pPr>
            <a:lvl5pPr>
              <a:buNone/>
              <a:defRPr sz="1800"/>
            </a:lvl5pPr>
            <a:lvl6pPr>
              <a:buNone/>
              <a:defRPr sz="1800"/>
            </a:lvl6pPr>
            <a:lvl7pPr>
              <a:buNone/>
              <a:defRPr sz="1800"/>
            </a:lvl7pPr>
            <a:lvl8pPr>
              <a:buNone/>
              <a:defRPr sz="1800"/>
            </a:lvl8pPr>
            <a:lvl9pPr>
              <a:buNone/>
              <a:defRPr sz="1800"/>
            </a:lvl9pPr>
          </a:lstStyle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DFBE423-677D-4B60-8CD8-4F0F23935878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20.9.2026 г.</a:t>
            </a:fld>
            <a:endParaRPr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46FD55-E456-4928-967A-E67B557640BE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461A70-246D-43E9-9ED1-611103589E5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2CAFE6-2CA0-43DE-9532-05A5BCFBB7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r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E6ABC5-5C62-4371-B16D-CA47D4FA43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DD3F34-E10D-46C0-B324-08E991D7A56D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buNone/>
              <a:defRPr sz="2400"/>
            </a:lvl1pPr>
            <a:lvl2pPr>
              <a:buNone/>
              <a:defRPr sz="2000"/>
            </a:lvl2pPr>
            <a:lvl3pPr>
              <a:buNone/>
              <a:defRPr sz="1800"/>
            </a:lvl3pPr>
            <a:lvl4pPr>
              <a:buNone/>
              <a:defRPr sz="1600"/>
            </a:lvl4pPr>
            <a:lvl5pPr>
              <a:buNone/>
              <a:defRPr sz="1600"/>
            </a:lvl5pPr>
            <a:lvl6pPr>
              <a:buNone/>
              <a:defRPr sz="1600"/>
            </a:lvl6pPr>
            <a:lvl7pPr>
              <a:buNone/>
              <a:defRPr sz="1600"/>
            </a:lvl7pPr>
            <a:lvl8pPr>
              <a:buNone/>
              <a:defRPr sz="1600"/>
            </a:lvl8pPr>
            <a:lvl9pPr>
              <a:buNone/>
              <a:defRPr sz="1600"/>
            </a:lvl9pPr>
          </a:lstStyle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DE25FD4-2EBA-4F12-8507-CE6E787D7E24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64E20B6-F1A4-401E-AEC3-7CDEA8C20C0A}"/>
              </a:ext>
            </a:extLst>
          </p:cNvPr>
          <p:cNvSpPr>
            <a:spLocks noGrp="1"/>
          </p:cNvSpPr>
          <p:nvPr>
            <p:ph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buNone/>
              <a:defRPr sz="2400"/>
            </a:lvl1pPr>
            <a:lvl2pPr>
              <a:buNone/>
              <a:defRPr sz="2000"/>
            </a:lvl2pPr>
            <a:lvl3pPr>
              <a:buNone/>
              <a:defRPr sz="1800"/>
            </a:lvl3pPr>
            <a:lvl4pPr>
              <a:buNone/>
              <a:defRPr sz="1600"/>
            </a:lvl4pPr>
            <a:lvl5pPr>
              <a:buNone/>
              <a:defRPr sz="1600"/>
            </a:lvl5pPr>
            <a:lvl6pPr>
              <a:buNone/>
              <a:defRPr sz="1600"/>
            </a:lvl6pPr>
            <a:lvl7pPr>
              <a:buNone/>
              <a:defRPr sz="1600"/>
            </a:lvl7pPr>
            <a:lvl8pPr>
              <a:buNone/>
              <a:defRPr sz="1600"/>
            </a:lvl8pPr>
            <a:lvl9pPr>
              <a:buNone/>
              <a:defRPr sz="1600"/>
            </a:lvl9pPr>
          </a:lstStyle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D8DF55F-B39A-40EF-AE50-83468D2DABE5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20.9.2026 г.</a:t>
            </a:fld>
            <a:endParaRPr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713C180-56F5-444F-8E8F-44383DCE3042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3FD1986-04E1-4E0B-B999-7970BA2C5E2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5589C3-D394-464E-8035-373A0F8B2C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33B6D80-D554-4AB0-A891-BFD41208F4E9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20.9.2026 г.</a:t>
            </a:fld>
            <a:endParaRPr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0F155ED-D6DA-43E9-B346-84985D2C296E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DBCB518-F924-4BB4-8237-7EE6D9218AB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12A13A4-3CFC-427C-BD13-DF4DC31A5DEA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20.9.2026 г.</a:t>
            </a:fld>
            <a:endParaRPr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E36779A-04C6-4547-9ACB-66DB4A14DC9B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878026-0866-46B8-B8D8-F47114F44E9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DBA970-401E-4C8C-B469-4B414AE86C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4F4120-7824-4853-A806-5C62F8039C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buNone/>
              <a:defRPr sz="3200"/>
            </a:lvl1pPr>
            <a:lvl2pPr>
              <a:buNone/>
              <a:defRPr sz="2800"/>
            </a:lvl2pPr>
            <a:lvl3pPr>
              <a:buNone/>
              <a:defRPr sz="2400"/>
            </a:lvl3pPr>
            <a:lvl4pPr>
              <a:buNone/>
              <a:defRPr sz="2000"/>
            </a:lvl4pPr>
            <a:lvl5pPr>
              <a:buNone/>
              <a:defRPr sz="2000"/>
            </a:lvl5pPr>
            <a:lvl6pPr>
              <a:buNone/>
              <a:defRPr sz="2000"/>
            </a:lvl6pPr>
            <a:lvl7pPr>
              <a:buNone/>
              <a:defRPr sz="2000"/>
            </a:lvl7pPr>
            <a:lvl8pPr>
              <a:buNone/>
              <a:defRPr sz="2000"/>
            </a:lvl8pPr>
            <a:lvl9pPr>
              <a:buNone/>
              <a:defRPr sz="2000"/>
            </a:lvl9pPr>
          </a:lstStyle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28574B-2E17-4E09-A72B-767E1C8126F5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2B0407-047E-4E31-87A0-465EFDD3E397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20.9.2026 г.</a:t>
            </a:fld>
            <a:endParaRPr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C13598F-F9E7-403F-9671-0EEEED45076B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9D78DA-D0E4-43FE-8035-2FE5055D8B9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294BC4-CA67-4F1C-9A61-22066E64E7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A88754A-8881-4157-BFCE-1800006980A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75E35B-33CC-468F-88ED-853C63B5F881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0BFE52F-DA6F-40A3-99C2-32FEE26E8746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20.9.2026 г.</a:t>
            </a:fld>
            <a:endParaRPr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4C90F1-B835-4050-9F0F-D2FE1A01D36A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0012B3-FB92-45F8-B9A9-A36EF7A613C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E4F9D1-165E-47DF-9121-EE5EFA6BB0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A89CA86-12C0-43EC-B1E8-B5122A9CB9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vert="eaVert"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DA8C5B-108F-4FDC-A560-E53572495C0E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20.9.2026 г.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2A3888-9BD8-4606-9F49-699C974750DE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399EB7-9D15-42E7-8617-87D6E788C3A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5687CFE-EA70-4896-AB02-4ECD33DA5F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E7A9821-E1CC-47A3-B5CD-F0A44C0F74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AB638E-130F-4ADD-A288-A296D7945A0B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20.9.2026 г.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6BD936-741E-44F0-B202-81458C0164A5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C7917D-4626-49D9-AFE0-ECD96BA1370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099FB5A-1171-46A9-A15A-1E9CB0D724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/>
          <a:p>
            <a:r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1D7F70-58D9-4845-8D0F-3318CD848F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EB9465-D0CF-44C9-8155-780F81547ADC}"/>
              </a:ext>
            </a:extLst>
          </p:cNvPr>
          <p:cNvSpPr>
            <a:spLocks noGrp="1"/>
          </p:cNvSpPr>
          <p:nvPr>
            <p:ph type="dt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l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t>20.9.2026 г.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761C45-6249-498B-B6D0-7E132E8B85CD}"/>
              </a:ext>
            </a:extLst>
          </p:cNvPr>
          <p:cNvSpPr>
            <a:spLocks noGrp="1"/>
          </p:cNvSpPr>
          <p:nvPr>
            <p:ph type="ft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ct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479A6D-3170-4B87-817A-9F4DE6C75CDB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342900" indent="-342900" algn="l" defTabSz="457200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lt"/>
          <a:cs typeface="+mn-lt"/>
        </a:defRPr>
      </a:lvl1pPr>
      <a:lvl2pPr marL="742950" indent="-285750" algn="l" defTabSz="457200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 defTabSz="457200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 defTabSz="457200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 defTabSz="457200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D96973D2-C39C-4203-BAB0-647D903499DE}"/>
              </a:ext>
            </a:extLst>
          </p:cNvPr>
          <p:cNvSpPr>
            <a:spLocks noGrp="1"/>
          </p:cNvSpPr>
          <p:nvPr/>
        </p:nvSpPr>
        <p:spPr>
          <a:xfrm>
            <a:off x="502920" y="548640"/>
            <a:ext cx="5715000" cy="5138928"/>
          </a:xfrm>
          <a:prstGeom prst="roundRect">
            <a:avLst/>
          </a:prstGeom>
          <a:solidFill>
            <a:srgbClr val="FFFFFF"/>
          </a:solidFill>
          <a:ln>
            <a:solidFill>
              <a:srgbClr val="E1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4C2017B-4A08-45EE-AFBA-9FB9C027DF99}"/>
              </a:ext>
            </a:extLst>
          </p:cNvPr>
          <p:cNvSpPr>
            <a:spLocks noGrp="1"/>
          </p:cNvSpPr>
          <p:nvPr/>
        </p:nvSpPr>
        <p:spPr>
          <a:xfrm>
            <a:off x="841248" y="877824"/>
            <a:ext cx="5029200" cy="38404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buNone/>
            </a:pPr>
            <a:r>
              <a:rPr sz="1550" b="1">
                <a:solidFill>
                  <a:srgbClr val="118AB2"/>
                </a:solidFill>
                <a:latin typeface="Aptos"/>
                <a:ea typeface="Aptos"/>
                <a:cs typeface="Aptos"/>
              </a:rPr>
              <a:t>8. клас • Раздел 1 • Алгоритмично мислене и дигитални проекти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B80506-A39A-4DC6-A720-CB67BA8FC3C0}"/>
              </a:ext>
            </a:extLst>
          </p:cNvPr>
          <p:cNvSpPr>
            <a:spLocks noGrp="1"/>
          </p:cNvSpPr>
          <p:nvPr/>
        </p:nvSpPr>
        <p:spPr>
          <a:xfrm>
            <a:off x="841248" y="1325880"/>
            <a:ext cx="5029200" cy="438912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buNone/>
            </a:pPr>
            <a:r>
              <a:rPr sz="2000" b="1">
                <a:solidFill>
                  <a:srgbClr val="132B4D"/>
                </a:solidFill>
                <a:latin typeface="Aptos"/>
                <a:ea typeface="Aptos"/>
                <a:cs typeface="Aptos"/>
              </a:rPr>
              <a:t>Урок 1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298E336-CDB0-482C-A7AF-625ED53D319B}"/>
              </a:ext>
            </a:extLst>
          </p:cNvPr>
          <p:cNvSpPr>
            <a:spLocks noGrp="1"/>
          </p:cNvSpPr>
          <p:nvPr/>
        </p:nvSpPr>
        <p:spPr>
          <a:xfrm>
            <a:off x="841248" y="1828800"/>
            <a:ext cx="5303520" cy="1097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buNone/>
            </a:pPr>
            <a:r>
              <a:rPr sz="3000" b="1">
                <a:solidFill>
                  <a:srgbClr val="132B4D"/>
                </a:solidFill>
                <a:latin typeface="Aptos Display"/>
                <a:ea typeface="Aptos Display"/>
                <a:cs typeface="Aptos Display"/>
              </a:rPr>
              <a:t>Escape Room: мисли като компютър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5C446CF-9A6A-4B15-BB30-CFD48C0D284A}"/>
              </a:ext>
            </a:extLst>
          </p:cNvPr>
          <p:cNvSpPr>
            <a:spLocks noGrp="1"/>
          </p:cNvSpPr>
          <p:nvPr/>
        </p:nvSpPr>
        <p:spPr>
          <a:xfrm>
            <a:off x="859536" y="2852928"/>
            <a:ext cx="4937760" cy="7620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buNone/>
            </a:pPr>
            <a:r>
              <a:rPr sz="2200" b="0">
                <a:solidFill>
                  <a:srgbClr val="657181"/>
                </a:solidFill>
                <a:latin typeface="Aptos"/>
                <a:ea typeface="Aptos"/>
                <a:cs typeface="Aptos"/>
              </a:rPr>
              <a:t>Логическа мисия за алгоритмично мислене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3C21A203-631E-4F4D-A43E-63FF780F1E7E}"/>
              </a:ext>
            </a:extLst>
          </p:cNvPr>
          <p:cNvSpPr>
            <a:spLocks noGrp="1"/>
          </p:cNvSpPr>
          <p:nvPr/>
        </p:nvSpPr>
        <p:spPr>
          <a:xfrm>
            <a:off x="868680" y="4041648"/>
            <a:ext cx="4663440" cy="960120"/>
          </a:xfrm>
          <a:prstGeom prst="roundRect">
            <a:avLst/>
          </a:prstGeom>
          <a:solidFill>
            <a:srgbClr val="FFF6E7"/>
          </a:solidFill>
          <a:ln>
            <a:solidFill>
              <a:srgbClr val="E9923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E1F364C-6447-49AE-8ACE-56115BBCEDA8}"/>
              </a:ext>
            </a:extLst>
          </p:cNvPr>
          <p:cNvSpPr>
            <a:spLocks noGrp="1"/>
          </p:cNvSpPr>
          <p:nvPr/>
        </p:nvSpPr>
        <p:spPr>
          <a:xfrm>
            <a:off x="1078992" y="4270248"/>
            <a:ext cx="4251960" cy="402336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>
              <a:buNone/>
            </a:pPr>
            <a:r>
              <a:rPr sz="1750" b="1">
                <a:solidFill>
                  <a:srgbClr val="1F2937"/>
                </a:solidFill>
                <a:latin typeface="Aptos"/>
                <a:ea typeface="Aptos"/>
                <a:cs typeface="Aptos"/>
              </a:rPr>
              <a:t>Разгадайте кода. Обяснете стъпките.</a:t>
            </a:r>
          </a:p>
        </p:txBody>
      </p:sp>
    </p:spTree>
    <p:extLst>
      <p:ext uri="{BB962C8B-B14F-4D97-AF65-F5344CB8AC3E}">
        <p14:creationId xmlns:p14="http://schemas.microsoft.com/office/powerpoint/2010/main" val="2309980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FAF2206-A618-4792-B3F8-64E714BA4F0B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8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E02F328-1F81-46B3-8A98-7D4ECB2B730E}"/>
              </a:ext>
            </a:extLst>
          </p:cNvPr>
          <p:cNvSpPr>
            <a:spLocks noGrp="1"/>
          </p:cNvSpPr>
          <p:nvPr/>
        </p:nvSpPr>
        <p:spPr>
          <a:xfrm>
            <a:off x="594360" y="301752"/>
            <a:ext cx="10972800" cy="566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buNone/>
            </a:pPr>
            <a:r>
              <a:rPr sz="2800" b="1">
                <a:solidFill>
                  <a:srgbClr val="132B4D"/>
                </a:solidFill>
                <a:latin typeface="Aptos Display"/>
                <a:ea typeface="Aptos Display"/>
                <a:cs typeface="Aptos Display"/>
              </a:rPr>
              <a:t>Мисията започва сега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0287516-EBE1-4558-B035-0486D324D5B6}"/>
              </a:ext>
            </a:extLst>
          </p:cNvPr>
          <p:cNvSpPr>
            <a:spLocks noGrp="1"/>
          </p:cNvSpPr>
          <p:nvPr/>
        </p:nvSpPr>
        <p:spPr>
          <a:xfrm>
            <a:off x="621792" y="877824"/>
            <a:ext cx="10789920" cy="38404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buNone/>
            </a:pPr>
            <a:r>
              <a:rPr sz="1450" b="0">
                <a:solidFill>
                  <a:srgbClr val="657181"/>
                </a:solidFill>
                <a:latin typeface="Aptos"/>
                <a:ea typeface="Aptos"/>
                <a:cs typeface="Aptos"/>
              </a:rPr>
              <a:t>Имате 43 минути да отключите, създадете и тествате логическа мисия.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7A37271-95AC-41F0-B3E6-C074448F9DC7}"/>
              </a:ext>
            </a:extLst>
          </p:cNvPr>
          <p:cNvSpPr>
            <a:spLocks noGrp="1"/>
          </p:cNvSpPr>
          <p:nvPr/>
        </p:nvSpPr>
        <p:spPr>
          <a:xfrm>
            <a:off x="621792" y="1298448"/>
            <a:ext cx="1051560" cy="64008"/>
          </a:xfrm>
          <a:prstGeom prst="rect">
            <a:avLst/>
          </a:prstGeom>
          <a:solidFill>
            <a:srgbClr val="118A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2BCAAC50-9FAD-435E-BE79-ADA9C75C062F}"/>
              </a:ext>
            </a:extLst>
          </p:cNvPr>
          <p:cNvSpPr>
            <a:spLocks noGrp="1"/>
          </p:cNvSpPr>
          <p:nvPr/>
        </p:nvSpPr>
        <p:spPr>
          <a:xfrm>
            <a:off x="713232" y="1682496"/>
            <a:ext cx="3401568" cy="3246120"/>
          </a:xfrm>
          <a:prstGeom prst="roundRect">
            <a:avLst/>
          </a:prstGeom>
          <a:solidFill>
            <a:srgbClr val="E8F7FC"/>
          </a:solidFill>
          <a:ln>
            <a:solidFill>
              <a:srgbClr val="DAE2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099513D-0D03-49F8-AA54-42C2D5FC4C3F}"/>
              </a:ext>
            </a:extLst>
          </p:cNvPr>
          <p:cNvSpPr>
            <a:spLocks noGrp="1"/>
          </p:cNvSpPr>
          <p:nvPr/>
        </p:nvSpPr>
        <p:spPr>
          <a:xfrm>
            <a:off x="877824" y="1792224"/>
            <a:ext cx="438912" cy="420624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>
              <a:buNone/>
            </a:pPr>
            <a:r>
              <a:rPr sz="2100" b="1">
                <a:solidFill>
                  <a:srgbClr val="118AB2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64928BC-4797-477A-B277-C05C95787F32}"/>
              </a:ext>
            </a:extLst>
          </p:cNvPr>
          <p:cNvSpPr>
            <a:spLocks noGrp="1"/>
          </p:cNvSpPr>
          <p:nvPr/>
        </p:nvSpPr>
        <p:spPr>
          <a:xfrm>
            <a:off x="1371600" y="1828800"/>
            <a:ext cx="2578608" cy="420624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buNone/>
            </a:pPr>
            <a:r>
              <a:rPr sz="2000" b="1">
                <a:solidFill>
                  <a:srgbClr val="132B4D"/>
                </a:solidFill>
                <a:latin typeface="Aptos"/>
                <a:ea typeface="Aptos"/>
                <a:cs typeface="Aptos"/>
              </a:rPr>
              <a:t>Приемаме мисията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AC5CC05-026C-4017-9C9F-57FA7741A118}"/>
              </a:ext>
            </a:extLst>
          </p:cNvPr>
          <p:cNvSpPr>
            <a:spLocks noGrp="1"/>
          </p:cNvSpPr>
          <p:nvPr/>
        </p:nvSpPr>
        <p:spPr>
          <a:xfrm>
            <a:off x="896112" y="2377440"/>
            <a:ext cx="3035808" cy="2404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buNone/>
              <a:defRPr sz="1500">
                <a:solidFill>
                  <a:srgbClr val="1F2937"/>
                </a:solidFill>
                <a:latin typeface="Aptos"/>
                <a:ea typeface="Aptos"/>
                <a:cs typeface="Aptos"/>
              </a:defRPr>
            </a:pPr>
            <a:r>
              <a:t>Работим в екип.</a:t>
            </a:r>
          </a:p>
          <a:p>
            <a:pPr>
              <a:spcAft>
                <a:spcPts val="500"/>
              </a:spcAft>
              <a:buNone/>
              <a:defRPr sz="1500">
                <a:solidFill>
                  <a:srgbClr val="1F2937"/>
                </a:solidFill>
                <a:latin typeface="Aptos"/>
                <a:ea typeface="Aptos"/>
                <a:cs typeface="Aptos"/>
              </a:defRPr>
            </a:pPr>
            <a:r>
              <a:t>Пазим решенията.</a:t>
            </a:r>
          </a:p>
          <a:p>
            <a:pPr>
              <a:spcAft>
                <a:spcPts val="500"/>
              </a:spcAft>
              <a:buNone/>
              <a:defRPr sz="1500">
                <a:solidFill>
                  <a:srgbClr val="1F2937"/>
                </a:solidFill>
                <a:latin typeface="Aptos"/>
                <a:ea typeface="Aptos"/>
                <a:cs typeface="Aptos"/>
              </a:defRPr>
            </a:pPr>
            <a:r>
              <a:t>Следваме времето.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D0749252-D16E-4CDB-AE1D-5F557EF0F176}"/>
              </a:ext>
            </a:extLst>
          </p:cNvPr>
          <p:cNvSpPr>
            <a:spLocks noGrp="1"/>
          </p:cNvSpPr>
          <p:nvPr/>
        </p:nvSpPr>
        <p:spPr>
          <a:xfrm>
            <a:off x="4398264" y="1682496"/>
            <a:ext cx="3401568" cy="3246120"/>
          </a:xfrm>
          <a:prstGeom prst="roundRect">
            <a:avLst/>
          </a:prstGeom>
          <a:solidFill>
            <a:srgbClr val="E9F7EF"/>
          </a:solidFill>
          <a:ln>
            <a:solidFill>
              <a:srgbClr val="DAE2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63C6BC2-7FF6-4C2C-BC5E-88484EBA144F}"/>
              </a:ext>
            </a:extLst>
          </p:cNvPr>
          <p:cNvSpPr>
            <a:spLocks noGrp="1"/>
          </p:cNvSpPr>
          <p:nvPr/>
        </p:nvSpPr>
        <p:spPr>
          <a:xfrm>
            <a:off x="4562855" y="1792224"/>
            <a:ext cx="438912" cy="420624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>
              <a:buNone/>
            </a:pPr>
            <a:r>
              <a:rPr sz="2100" b="1">
                <a:solidFill>
                  <a:srgbClr val="3D9670"/>
                </a:solidFill>
                <a:latin typeface="Aptos"/>
                <a:ea typeface="Aptos"/>
                <a:cs typeface="Aptos"/>
              </a:rPr>
              <a:t>2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803D8B3-8EFF-45FE-935B-9DE226495367}"/>
              </a:ext>
            </a:extLst>
          </p:cNvPr>
          <p:cNvSpPr>
            <a:spLocks noGrp="1"/>
          </p:cNvSpPr>
          <p:nvPr/>
        </p:nvSpPr>
        <p:spPr>
          <a:xfrm>
            <a:off x="5056631" y="1828800"/>
            <a:ext cx="2578608" cy="420624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buNone/>
            </a:pPr>
            <a:r>
              <a:rPr sz="2000" b="1">
                <a:solidFill>
                  <a:srgbClr val="132B4D"/>
                </a:solidFill>
                <a:latin typeface="Aptos"/>
                <a:ea typeface="Aptos"/>
                <a:cs typeface="Aptos"/>
              </a:rPr>
              <a:t>Разгадаваме код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42CCDFA-0597-4C29-A5AA-8BD59792825E}"/>
              </a:ext>
            </a:extLst>
          </p:cNvPr>
          <p:cNvSpPr>
            <a:spLocks noGrp="1"/>
          </p:cNvSpPr>
          <p:nvPr/>
        </p:nvSpPr>
        <p:spPr>
          <a:xfrm>
            <a:off x="4581144" y="2377440"/>
            <a:ext cx="3035808" cy="2404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buNone/>
              <a:defRPr sz="1500">
                <a:solidFill>
                  <a:srgbClr val="1F2937"/>
                </a:solidFill>
                <a:latin typeface="Aptos"/>
                <a:ea typeface="Aptos"/>
                <a:cs typeface="Aptos"/>
              </a:defRPr>
            </a:pPr>
            <a:r>
              <a:t>Първо действаме. После обясняваме как сме мислили.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AF74D5FD-2124-46CB-A130-D3ACD892401F}"/>
              </a:ext>
            </a:extLst>
          </p:cNvPr>
          <p:cNvSpPr>
            <a:spLocks noGrp="1"/>
          </p:cNvSpPr>
          <p:nvPr/>
        </p:nvSpPr>
        <p:spPr>
          <a:xfrm>
            <a:off x="8083296" y="1682496"/>
            <a:ext cx="3401568" cy="3246120"/>
          </a:xfrm>
          <a:prstGeom prst="roundRect">
            <a:avLst/>
          </a:prstGeom>
          <a:solidFill>
            <a:srgbClr val="EEF0FC"/>
          </a:solidFill>
          <a:ln>
            <a:solidFill>
              <a:srgbClr val="DAE2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0DF3249-61AF-4ED8-ABCC-2DB2837FD531}"/>
              </a:ext>
            </a:extLst>
          </p:cNvPr>
          <p:cNvSpPr>
            <a:spLocks noGrp="1"/>
          </p:cNvSpPr>
          <p:nvPr/>
        </p:nvSpPr>
        <p:spPr>
          <a:xfrm>
            <a:off x="8247888" y="1792224"/>
            <a:ext cx="438912" cy="420624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>
              <a:buNone/>
            </a:pPr>
            <a:r>
              <a:rPr sz="2100" b="1">
                <a:solidFill>
                  <a:srgbClr val="5763D4"/>
                </a:solidFill>
                <a:latin typeface="Aptos"/>
                <a:ea typeface="Aptos"/>
                <a:cs typeface="Aptos"/>
              </a:rPr>
              <a:t>3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73E0D8B-3767-4659-BE31-DD4E10A725E1}"/>
              </a:ext>
            </a:extLst>
          </p:cNvPr>
          <p:cNvSpPr>
            <a:spLocks noGrp="1"/>
          </p:cNvSpPr>
          <p:nvPr/>
        </p:nvSpPr>
        <p:spPr>
          <a:xfrm>
            <a:off x="8741664" y="1828800"/>
            <a:ext cx="2578608" cy="420624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buNone/>
            </a:pPr>
            <a:r>
              <a:rPr sz="2000" b="1">
                <a:solidFill>
                  <a:srgbClr val="132B4D"/>
                </a:solidFill>
                <a:latin typeface="Aptos"/>
                <a:ea typeface="Aptos"/>
                <a:cs typeface="Aptos"/>
              </a:rPr>
              <a:t>Създаваме и тестваме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F62EE72-10D2-4B6F-A30A-F24A4F5DD9D7}"/>
              </a:ext>
            </a:extLst>
          </p:cNvPr>
          <p:cNvSpPr>
            <a:spLocks noGrp="1"/>
          </p:cNvSpPr>
          <p:nvPr/>
        </p:nvSpPr>
        <p:spPr>
          <a:xfrm>
            <a:off x="8266175" y="2377440"/>
            <a:ext cx="3035808" cy="2404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buNone/>
              <a:defRPr sz="1500">
                <a:solidFill>
                  <a:srgbClr val="1F2937"/>
                </a:solidFill>
                <a:latin typeface="Aptos"/>
                <a:ea typeface="Aptos"/>
                <a:cs typeface="Aptos"/>
              </a:defRPr>
            </a:pPr>
            <a:r>
              <a:t>Правим мини Escape Room, разменяме го и го подобряваме.</a:t>
            </a: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5314672F-BC43-4E20-86E5-A400837C1787}"/>
              </a:ext>
            </a:extLst>
          </p:cNvPr>
          <p:cNvSpPr>
            <a:spLocks noGrp="1"/>
          </p:cNvSpPr>
          <p:nvPr/>
        </p:nvSpPr>
        <p:spPr>
          <a:xfrm>
            <a:off x="9430207" y="6309360"/>
            <a:ext cx="2441448" cy="347472"/>
          </a:xfrm>
          <a:prstGeom prst="roundRect">
            <a:avLst/>
          </a:prstGeom>
          <a:solidFill>
            <a:srgbClr val="FFF6E7"/>
          </a:solidFill>
          <a:ln>
            <a:solidFill>
              <a:srgbClr val="E9923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050" b="1">
                <a:solidFill>
                  <a:srgbClr val="1F2937"/>
                </a:solidFill>
                <a:latin typeface="Aptos"/>
                <a:ea typeface="Aptos"/>
                <a:cs typeface="Aptos"/>
              </a:rPr>
              <a:t>Старт • 2 мин.</a:t>
            </a:r>
          </a:p>
        </p:txBody>
      </p:sp>
    </p:spTree>
    <p:extLst>
      <p:ext uri="{BB962C8B-B14F-4D97-AF65-F5344CB8AC3E}">
        <p14:creationId xmlns:p14="http://schemas.microsoft.com/office/powerpoint/2010/main" val="4638479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60D1242-8B58-45F0-BA97-77DD89590CF5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F279D4E-71EA-4586-BED8-4E97608DAE0F}"/>
              </a:ext>
            </a:extLst>
          </p:cNvPr>
          <p:cNvSpPr>
            <a:spLocks noGrp="1"/>
          </p:cNvSpPr>
          <p:nvPr/>
        </p:nvSpPr>
        <p:spPr>
          <a:xfrm>
            <a:off x="594360" y="301752"/>
            <a:ext cx="10972800" cy="566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buNone/>
            </a:pPr>
            <a:r>
              <a:rPr sz="2800" b="1">
                <a:solidFill>
                  <a:srgbClr val="132B4D"/>
                </a:solidFill>
                <a:latin typeface="Aptos Display"/>
                <a:ea typeface="Aptos Display"/>
                <a:cs typeface="Aptos Display"/>
              </a:rPr>
              <a:t>Минизагадка: кодът на вратата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5863D94-8B30-405B-A83B-6A58E6D67C48}"/>
              </a:ext>
            </a:extLst>
          </p:cNvPr>
          <p:cNvSpPr>
            <a:spLocks noGrp="1"/>
          </p:cNvSpPr>
          <p:nvPr/>
        </p:nvSpPr>
        <p:spPr>
          <a:xfrm>
            <a:off x="621792" y="877824"/>
            <a:ext cx="10789920" cy="38404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buNone/>
            </a:pPr>
            <a:r>
              <a:rPr sz="1450" b="0">
                <a:solidFill>
                  <a:srgbClr val="657181"/>
                </a:solidFill>
                <a:latin typeface="Aptos"/>
                <a:ea typeface="Aptos"/>
                <a:cs typeface="Aptos"/>
              </a:rPr>
              <a:t>Не търсете определение. Намерете четирицифрения код.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DCE2F37-82CF-45FE-BAD8-B0F9FA37586B}"/>
              </a:ext>
            </a:extLst>
          </p:cNvPr>
          <p:cNvSpPr>
            <a:spLocks noGrp="1"/>
          </p:cNvSpPr>
          <p:nvPr/>
        </p:nvSpPr>
        <p:spPr>
          <a:xfrm>
            <a:off x="621792" y="1298448"/>
            <a:ext cx="1051560" cy="64008"/>
          </a:xfrm>
          <a:prstGeom prst="rect">
            <a:avLst/>
          </a:prstGeom>
          <a:solidFill>
            <a:srgbClr val="118A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A08205DE-EDAB-4CF0-AD43-96333B6C522F}"/>
              </a:ext>
            </a:extLst>
          </p:cNvPr>
          <p:cNvSpPr>
            <a:spLocks noGrp="1"/>
          </p:cNvSpPr>
          <p:nvPr/>
        </p:nvSpPr>
        <p:spPr>
          <a:xfrm>
            <a:off x="777240" y="1664208"/>
            <a:ext cx="4983480" cy="3611880"/>
          </a:xfrm>
          <a:prstGeom prst="roundRect">
            <a:avLst/>
          </a:prstGeom>
          <a:solidFill>
            <a:srgbClr val="F3EFFB"/>
          </a:solidFill>
          <a:ln>
            <a:solidFill>
              <a:srgbClr val="DAE2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67DC316-0FC5-4DCB-A0CB-A564E9802377}"/>
              </a:ext>
            </a:extLst>
          </p:cNvPr>
          <p:cNvSpPr>
            <a:spLocks noGrp="1"/>
          </p:cNvSpPr>
          <p:nvPr/>
        </p:nvSpPr>
        <p:spPr>
          <a:xfrm>
            <a:off x="941832" y="1773936"/>
            <a:ext cx="438912" cy="420624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>
              <a:buNone/>
            </a:pPr>
            <a:r>
              <a:rPr sz="2100" b="1">
                <a:solidFill>
                  <a:srgbClr val="7456AE"/>
                </a:solidFill>
                <a:latin typeface="Aptos"/>
                <a:ea typeface="Aptos"/>
                <a:cs typeface="Aptos"/>
              </a:rPr>
              <a:t>⇢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30B7F3B-97B7-4DF1-878E-BC74375535AD}"/>
              </a:ext>
            </a:extLst>
          </p:cNvPr>
          <p:cNvSpPr>
            <a:spLocks noGrp="1"/>
          </p:cNvSpPr>
          <p:nvPr/>
        </p:nvSpPr>
        <p:spPr>
          <a:xfrm>
            <a:off x="1435607" y="1810512"/>
            <a:ext cx="4160520" cy="420624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buNone/>
            </a:pPr>
            <a:r>
              <a:rPr sz="2100" b="1">
                <a:solidFill>
                  <a:srgbClr val="132B4D"/>
                </a:solidFill>
                <a:latin typeface="Aptos"/>
                <a:ea typeface="Aptos"/>
                <a:cs typeface="Aptos"/>
              </a:rPr>
              <a:t>Карта с четири стъпки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687029F-EB9D-4CFB-B5EF-C0F6ADFC3984}"/>
              </a:ext>
            </a:extLst>
          </p:cNvPr>
          <p:cNvSpPr>
            <a:spLocks noGrp="1"/>
          </p:cNvSpPr>
          <p:nvPr/>
        </p:nvSpPr>
        <p:spPr>
          <a:xfrm>
            <a:off x="960120" y="2359152"/>
            <a:ext cx="4617720" cy="27706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buNone/>
              <a:defRPr sz="1600">
                <a:solidFill>
                  <a:srgbClr val="1F2937"/>
                </a:solidFill>
                <a:latin typeface="Aptos"/>
                <a:ea typeface="Aptos"/>
                <a:cs typeface="Aptos"/>
              </a:defRPr>
            </a:pPr>
            <a:r>
              <a:t>A. Буквите в думата „КОД“</a:t>
            </a:r>
          </a:p>
          <a:p>
            <a:pPr>
              <a:spcAft>
                <a:spcPts val="500"/>
              </a:spcAft>
              <a:buNone/>
              <a:defRPr sz="1600">
                <a:solidFill>
                  <a:srgbClr val="1F2937"/>
                </a:solidFill>
                <a:latin typeface="Aptos"/>
                <a:ea typeface="Aptos"/>
                <a:cs typeface="Aptos"/>
              </a:defRPr>
            </a:pPr>
            <a:r>
              <a:t>B. Страните на квадрат</a:t>
            </a:r>
          </a:p>
          <a:p>
            <a:pPr>
              <a:spcAft>
                <a:spcPts val="500"/>
              </a:spcAft>
              <a:buNone/>
              <a:defRPr sz="1600">
                <a:solidFill>
                  <a:srgbClr val="1F2937"/>
                </a:solidFill>
                <a:latin typeface="Aptos"/>
                <a:ea typeface="Aptos"/>
                <a:cs typeface="Aptos"/>
              </a:defRPr>
            </a:pPr>
            <a:r>
              <a:t>C. A + B</a:t>
            </a:r>
          </a:p>
          <a:p>
            <a:pPr>
              <a:spcAft>
                <a:spcPts val="500"/>
              </a:spcAft>
              <a:buNone/>
              <a:defRPr sz="1600">
                <a:solidFill>
                  <a:srgbClr val="1F2937"/>
                </a:solidFill>
                <a:latin typeface="Aptos"/>
                <a:ea typeface="Aptos"/>
                <a:cs typeface="Aptos"/>
              </a:defRPr>
            </a:pPr>
            <a:r>
              <a:t>D. C − 2</a:t>
            </a:r>
          </a:p>
          <a:p>
            <a:pPr>
              <a:spcAft>
                <a:spcPts val="500"/>
              </a:spcAft>
              <a:buNone/>
              <a:defRPr sz="1600">
                <a:solidFill>
                  <a:srgbClr val="1F2937"/>
                </a:solidFill>
                <a:latin typeface="Aptos"/>
                <a:ea typeface="Aptos"/>
                <a:cs typeface="Aptos"/>
              </a:defRPr>
            </a:pPr>
            <a:r>
              <a:t>Кодът е A B C D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B192A1E5-9D41-48B5-875D-B45BDC1CC092}"/>
              </a:ext>
            </a:extLst>
          </p:cNvPr>
          <p:cNvSpPr>
            <a:spLocks noGrp="1"/>
          </p:cNvSpPr>
          <p:nvPr/>
        </p:nvSpPr>
        <p:spPr>
          <a:xfrm>
            <a:off x="6355080" y="1664208"/>
            <a:ext cx="4892040" cy="3611880"/>
          </a:xfrm>
          <a:prstGeom prst="roundRect">
            <a:avLst/>
          </a:prstGeom>
          <a:solidFill>
            <a:srgbClr val="E8F7FC"/>
          </a:solidFill>
          <a:ln>
            <a:solidFill>
              <a:srgbClr val="DAE2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19A8A90-FCA4-4ED2-8F28-EB74B8D6CE1A}"/>
              </a:ext>
            </a:extLst>
          </p:cNvPr>
          <p:cNvSpPr>
            <a:spLocks noGrp="1"/>
          </p:cNvSpPr>
          <p:nvPr/>
        </p:nvSpPr>
        <p:spPr>
          <a:xfrm>
            <a:off x="6519672" y="1773936"/>
            <a:ext cx="438912" cy="420624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>
              <a:buNone/>
            </a:pPr>
            <a:r>
              <a:rPr sz="2100" b="1">
                <a:solidFill>
                  <a:srgbClr val="118AB2"/>
                </a:solidFill>
                <a:latin typeface="Aptos"/>
                <a:ea typeface="Aptos"/>
                <a:cs typeface="Aptos"/>
              </a:rPr>
              <a:t>☰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AD9038B-5F03-4170-AEF3-937A75DEEECB}"/>
              </a:ext>
            </a:extLst>
          </p:cNvPr>
          <p:cNvSpPr>
            <a:spLocks noGrp="1"/>
          </p:cNvSpPr>
          <p:nvPr/>
        </p:nvSpPr>
        <p:spPr>
          <a:xfrm>
            <a:off x="7013448" y="1810512"/>
            <a:ext cx="4069079" cy="420624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buNone/>
            </a:pPr>
            <a:r>
              <a:rPr sz="1900" b="1">
                <a:solidFill>
                  <a:srgbClr val="132B4D"/>
                </a:solidFill>
                <a:latin typeface="Aptos"/>
                <a:ea typeface="Aptos"/>
                <a:cs typeface="Aptos"/>
              </a:rPr>
              <a:t>Вашият отговор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01FBEFC-966D-45DE-AF90-5475BCC1FABE}"/>
              </a:ext>
            </a:extLst>
          </p:cNvPr>
          <p:cNvSpPr>
            <a:spLocks noGrp="1"/>
          </p:cNvSpPr>
          <p:nvPr/>
        </p:nvSpPr>
        <p:spPr>
          <a:xfrm>
            <a:off x="6537960" y="2359152"/>
            <a:ext cx="4526279" cy="27706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buNone/>
              <a:defRPr sz="1450">
                <a:solidFill>
                  <a:srgbClr val="1F2937"/>
                </a:solidFill>
                <a:latin typeface="Aptos"/>
                <a:ea typeface="Aptos"/>
                <a:cs typeface="Aptos"/>
              </a:defRPr>
            </a:pPr>
            <a:r>
              <a:t>1. Запишете четирите цифри.</a:t>
            </a:r>
          </a:p>
          <a:p>
            <a:pPr>
              <a:spcAft>
                <a:spcPts val="500"/>
              </a:spcAft>
              <a:buNone/>
              <a:defRPr sz="1450">
                <a:solidFill>
                  <a:srgbClr val="1F2937"/>
                </a:solidFill>
                <a:latin typeface="Aptos"/>
                <a:ea typeface="Aptos"/>
                <a:cs typeface="Aptos"/>
              </a:defRPr>
            </a:pPr>
            <a:r>
              <a:t>2. Сверете всяка с условието.</a:t>
            </a:r>
          </a:p>
          <a:p>
            <a:pPr>
              <a:spcAft>
                <a:spcPts val="500"/>
              </a:spcAft>
              <a:buNone/>
              <a:defRPr sz="1450">
                <a:solidFill>
                  <a:srgbClr val="1F2937"/>
                </a:solidFill>
                <a:latin typeface="Aptos"/>
                <a:ea typeface="Aptos"/>
                <a:cs typeface="Aptos"/>
              </a:defRPr>
            </a:pPr>
            <a:r>
              <a:t>3. Всеки в екипа обяснява реда.</a:t>
            </a:r>
          </a:p>
          <a:p>
            <a:pPr>
              <a:spcAft>
                <a:spcPts val="500"/>
              </a:spcAft>
              <a:buNone/>
              <a:defRPr sz="1450">
                <a:solidFill>
                  <a:srgbClr val="1F2937"/>
                </a:solidFill>
                <a:latin typeface="Aptos"/>
                <a:ea typeface="Aptos"/>
                <a:cs typeface="Aptos"/>
              </a:defRPr>
            </a:pPr>
            <a:r>
              <a:t>4. Вдигнете ръка, когато сте готови.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EC25E679-C2A2-4A6D-9324-3919D134FF48}"/>
              </a:ext>
            </a:extLst>
          </p:cNvPr>
          <p:cNvSpPr>
            <a:spLocks noGrp="1"/>
          </p:cNvSpPr>
          <p:nvPr/>
        </p:nvSpPr>
        <p:spPr>
          <a:xfrm>
            <a:off x="9430207" y="6309360"/>
            <a:ext cx="2441448" cy="347472"/>
          </a:xfrm>
          <a:prstGeom prst="roundRect">
            <a:avLst/>
          </a:prstGeom>
          <a:solidFill>
            <a:srgbClr val="FFF6E7"/>
          </a:solidFill>
          <a:ln>
            <a:solidFill>
              <a:srgbClr val="E9923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050" b="1">
                <a:solidFill>
                  <a:srgbClr val="1F2937"/>
                </a:solidFill>
                <a:latin typeface="Aptos"/>
                <a:ea typeface="Aptos"/>
                <a:cs typeface="Aptos"/>
              </a:rPr>
              <a:t>Мисия • 3 мин.</a:t>
            </a:r>
          </a:p>
        </p:txBody>
      </p:sp>
    </p:spTree>
    <p:extLst>
      <p:ext uri="{BB962C8B-B14F-4D97-AF65-F5344CB8AC3E}">
        <p14:creationId xmlns:p14="http://schemas.microsoft.com/office/powerpoint/2010/main" val="7793012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52424BB-9988-4FBA-9EF6-108F386A2D1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8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0E57555-D1C2-4024-89D9-051CDEAC93F3}"/>
              </a:ext>
            </a:extLst>
          </p:cNvPr>
          <p:cNvSpPr>
            <a:spLocks noGrp="1"/>
          </p:cNvSpPr>
          <p:nvPr/>
        </p:nvSpPr>
        <p:spPr>
          <a:xfrm>
            <a:off x="594360" y="301752"/>
            <a:ext cx="10972800" cy="566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buNone/>
            </a:pPr>
            <a:r>
              <a:rPr sz="2800" b="1">
                <a:solidFill>
                  <a:srgbClr val="132B4D"/>
                </a:solidFill>
                <a:latin typeface="Aptos Display"/>
                <a:ea typeface="Aptos Display"/>
                <a:cs typeface="Aptos Display"/>
              </a:rPr>
              <a:t>Как отключихме вратата?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AD9E649-B8A9-46E4-857D-F0B06BF26A4B}"/>
              </a:ext>
            </a:extLst>
          </p:cNvPr>
          <p:cNvSpPr>
            <a:spLocks noGrp="1"/>
          </p:cNvSpPr>
          <p:nvPr/>
        </p:nvSpPr>
        <p:spPr>
          <a:xfrm>
            <a:off x="621792" y="877824"/>
            <a:ext cx="10789920" cy="38404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buNone/>
            </a:pPr>
            <a:r>
              <a:rPr sz="1450" b="0">
                <a:solidFill>
                  <a:srgbClr val="657181"/>
                </a:solidFill>
                <a:latin typeface="Aptos"/>
                <a:ea typeface="Aptos"/>
                <a:cs typeface="Aptos"/>
              </a:rPr>
              <a:t>Решението 3475 се получи чрез четири свързани действия.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3188C83-D4EB-45B7-8675-1F6DA179304D}"/>
              </a:ext>
            </a:extLst>
          </p:cNvPr>
          <p:cNvSpPr>
            <a:spLocks noGrp="1"/>
          </p:cNvSpPr>
          <p:nvPr/>
        </p:nvSpPr>
        <p:spPr>
          <a:xfrm>
            <a:off x="621792" y="1298448"/>
            <a:ext cx="1051560" cy="64008"/>
          </a:xfrm>
          <a:prstGeom prst="rect">
            <a:avLst/>
          </a:prstGeom>
          <a:solidFill>
            <a:srgbClr val="118A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8C20ADE2-DE12-4654-8B5A-499AD5979A4E}"/>
              </a:ext>
            </a:extLst>
          </p:cNvPr>
          <p:cNvSpPr>
            <a:spLocks noGrp="1"/>
          </p:cNvSpPr>
          <p:nvPr/>
        </p:nvSpPr>
        <p:spPr>
          <a:xfrm>
            <a:off x="841248" y="1920240"/>
            <a:ext cx="2423160" cy="2468880"/>
          </a:xfrm>
          <a:prstGeom prst="roundRect">
            <a:avLst/>
          </a:prstGeom>
          <a:solidFill>
            <a:srgbClr val="FFFFFF"/>
          </a:solidFill>
          <a:ln>
            <a:solidFill>
              <a:srgbClr val="DAE2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5844A2D-E3A0-4BF1-A802-DAB60BA6A810}"/>
              </a:ext>
            </a:extLst>
          </p:cNvPr>
          <p:cNvSpPr>
            <a:spLocks noGrp="1"/>
          </p:cNvSpPr>
          <p:nvPr/>
        </p:nvSpPr>
        <p:spPr>
          <a:xfrm>
            <a:off x="1005840" y="2029968"/>
            <a:ext cx="438912" cy="420624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>
              <a:buNone/>
            </a:pPr>
            <a:r>
              <a:rPr sz="2100" b="1">
                <a:solidFill>
                  <a:srgbClr val="118AB2"/>
                </a:solidFill>
                <a:latin typeface="Aptos"/>
                <a:ea typeface="Aptos"/>
                <a:cs typeface="Aptos"/>
              </a:rPr>
              <a:t>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C7A4CDA-5096-46DC-9E50-40A46EE99212}"/>
              </a:ext>
            </a:extLst>
          </p:cNvPr>
          <p:cNvSpPr>
            <a:spLocks noGrp="1"/>
          </p:cNvSpPr>
          <p:nvPr/>
        </p:nvSpPr>
        <p:spPr>
          <a:xfrm>
            <a:off x="1499616" y="2066544"/>
            <a:ext cx="1600200" cy="420624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buNone/>
            </a:pPr>
            <a:r>
              <a:rPr sz="1600" b="1">
                <a:solidFill>
                  <a:srgbClr val="132B4D"/>
                </a:solidFill>
                <a:latin typeface="Aptos"/>
                <a:ea typeface="Aptos"/>
                <a:cs typeface="Aptos"/>
              </a:rPr>
              <a:t>Намери 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9A03F14-D069-4DF5-8E46-9D4351CEE4FE}"/>
              </a:ext>
            </a:extLst>
          </p:cNvPr>
          <p:cNvSpPr>
            <a:spLocks noGrp="1"/>
          </p:cNvSpPr>
          <p:nvPr/>
        </p:nvSpPr>
        <p:spPr>
          <a:xfrm>
            <a:off x="1024128" y="2615184"/>
            <a:ext cx="20574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buNone/>
              <a:defRPr sz="1300">
                <a:solidFill>
                  <a:srgbClr val="1F2937"/>
                </a:solidFill>
                <a:latin typeface="Aptos"/>
                <a:ea typeface="Aptos"/>
                <a:cs typeface="Aptos"/>
              </a:defRPr>
            </a:pPr>
            <a:r>
              <a:rPr sz="1600" dirty="0"/>
              <a:t>КОД </a:t>
            </a:r>
            <a:r>
              <a:rPr sz="1600" dirty="0" err="1"/>
              <a:t>има</a:t>
            </a:r>
            <a:r>
              <a:rPr sz="1600" dirty="0"/>
              <a:t> 3 </a:t>
            </a:r>
            <a:r>
              <a:rPr sz="1600" dirty="0" err="1"/>
              <a:t>букви</a:t>
            </a:r>
            <a:endParaRPr sz="1600" dirty="0"/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7258A5F4-D735-4575-8463-7F2155318972}"/>
              </a:ext>
            </a:extLst>
          </p:cNvPr>
          <p:cNvSpPr>
            <a:spLocks noGrp="1"/>
          </p:cNvSpPr>
          <p:nvPr/>
        </p:nvSpPr>
        <p:spPr>
          <a:xfrm>
            <a:off x="3630168" y="1920240"/>
            <a:ext cx="2423160" cy="2468880"/>
          </a:xfrm>
          <a:prstGeom prst="roundRect">
            <a:avLst/>
          </a:prstGeom>
          <a:solidFill>
            <a:srgbClr val="FFFFFF"/>
          </a:solidFill>
          <a:ln>
            <a:solidFill>
              <a:srgbClr val="DAE2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F6EE0F8-6D4E-4307-96D0-C533D20756BE}"/>
              </a:ext>
            </a:extLst>
          </p:cNvPr>
          <p:cNvSpPr>
            <a:spLocks noGrp="1"/>
          </p:cNvSpPr>
          <p:nvPr/>
        </p:nvSpPr>
        <p:spPr>
          <a:xfrm>
            <a:off x="3794759" y="2029968"/>
            <a:ext cx="438912" cy="420624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>
              <a:buNone/>
            </a:pPr>
            <a:r>
              <a:rPr sz="2100" b="1">
                <a:solidFill>
                  <a:srgbClr val="3D9670"/>
                </a:solidFill>
                <a:latin typeface="Aptos"/>
                <a:ea typeface="Aptos"/>
                <a:cs typeface="Aptos"/>
              </a:rPr>
              <a:t>B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45582B2-2591-41C8-AD94-6EDDC8CC88F1}"/>
              </a:ext>
            </a:extLst>
          </p:cNvPr>
          <p:cNvSpPr>
            <a:spLocks noGrp="1"/>
          </p:cNvSpPr>
          <p:nvPr/>
        </p:nvSpPr>
        <p:spPr>
          <a:xfrm>
            <a:off x="4288536" y="2066544"/>
            <a:ext cx="1600200" cy="420624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buNone/>
            </a:pPr>
            <a:r>
              <a:rPr sz="1600" b="1">
                <a:solidFill>
                  <a:srgbClr val="132B4D"/>
                </a:solidFill>
                <a:latin typeface="Aptos"/>
                <a:ea typeface="Aptos"/>
                <a:cs typeface="Aptos"/>
              </a:rPr>
              <a:t>Намери B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C571F52-F989-4181-9C4E-DAC6FC6D1E99}"/>
              </a:ext>
            </a:extLst>
          </p:cNvPr>
          <p:cNvSpPr>
            <a:spLocks noGrp="1"/>
          </p:cNvSpPr>
          <p:nvPr/>
        </p:nvSpPr>
        <p:spPr>
          <a:xfrm>
            <a:off x="3813048" y="2615184"/>
            <a:ext cx="20574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buNone/>
              <a:defRPr sz="1300">
                <a:solidFill>
                  <a:srgbClr val="1F2937"/>
                </a:solidFill>
                <a:latin typeface="Aptos"/>
                <a:ea typeface="Aptos"/>
                <a:cs typeface="Aptos"/>
              </a:defRPr>
            </a:pPr>
            <a:r>
              <a:rPr sz="1600" dirty="0" err="1"/>
              <a:t>Квадратът</a:t>
            </a:r>
            <a:r>
              <a:rPr sz="1600" dirty="0"/>
              <a:t> </a:t>
            </a:r>
            <a:r>
              <a:rPr sz="1600" dirty="0" err="1"/>
              <a:t>има</a:t>
            </a:r>
            <a:r>
              <a:rPr sz="1600" dirty="0"/>
              <a:t> 4 </a:t>
            </a:r>
            <a:r>
              <a:rPr sz="1600" dirty="0" err="1"/>
              <a:t>страни</a:t>
            </a:r>
            <a:endParaRPr sz="1600" dirty="0"/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B758ED41-03EB-4442-84E8-9CC4A94D5643}"/>
              </a:ext>
            </a:extLst>
          </p:cNvPr>
          <p:cNvSpPr>
            <a:spLocks noGrp="1"/>
          </p:cNvSpPr>
          <p:nvPr/>
        </p:nvSpPr>
        <p:spPr>
          <a:xfrm>
            <a:off x="6419088" y="1920240"/>
            <a:ext cx="2423160" cy="2468880"/>
          </a:xfrm>
          <a:prstGeom prst="roundRect">
            <a:avLst/>
          </a:prstGeom>
          <a:solidFill>
            <a:srgbClr val="FFFFFF"/>
          </a:solidFill>
          <a:ln>
            <a:solidFill>
              <a:srgbClr val="DAE2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93D54EA-FF2C-4E8B-A77D-1533ED5B2FC9}"/>
              </a:ext>
            </a:extLst>
          </p:cNvPr>
          <p:cNvSpPr>
            <a:spLocks noGrp="1"/>
          </p:cNvSpPr>
          <p:nvPr/>
        </p:nvSpPr>
        <p:spPr>
          <a:xfrm>
            <a:off x="6583679" y="2029968"/>
            <a:ext cx="438912" cy="420624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>
              <a:buNone/>
            </a:pPr>
            <a:r>
              <a:rPr sz="2100" b="1">
                <a:solidFill>
                  <a:srgbClr val="E99233"/>
                </a:solidFill>
                <a:latin typeface="Aptos"/>
                <a:ea typeface="Aptos"/>
                <a:cs typeface="Aptos"/>
              </a:rPr>
              <a:t>C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9AE4D-0587-440C-84ED-192977AD37DC}"/>
              </a:ext>
            </a:extLst>
          </p:cNvPr>
          <p:cNvSpPr>
            <a:spLocks noGrp="1"/>
          </p:cNvSpPr>
          <p:nvPr/>
        </p:nvSpPr>
        <p:spPr>
          <a:xfrm>
            <a:off x="7077455" y="2066544"/>
            <a:ext cx="1600200" cy="420624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buNone/>
            </a:pPr>
            <a:r>
              <a:rPr sz="1600" b="1">
                <a:solidFill>
                  <a:srgbClr val="132B4D"/>
                </a:solidFill>
                <a:latin typeface="Aptos"/>
                <a:ea typeface="Aptos"/>
                <a:cs typeface="Aptos"/>
              </a:rPr>
              <a:t>Изчисли C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4A4258B-9F0A-46B0-8FEC-5A5045623B2B}"/>
              </a:ext>
            </a:extLst>
          </p:cNvPr>
          <p:cNvSpPr>
            <a:spLocks noGrp="1"/>
          </p:cNvSpPr>
          <p:nvPr/>
        </p:nvSpPr>
        <p:spPr>
          <a:xfrm>
            <a:off x="6601968" y="2615184"/>
            <a:ext cx="20574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buNone/>
              <a:defRPr sz="1300">
                <a:solidFill>
                  <a:srgbClr val="1F2937"/>
                </a:solidFill>
                <a:latin typeface="Aptos"/>
                <a:ea typeface="Aptos"/>
                <a:cs typeface="Aptos"/>
              </a:defRPr>
            </a:pPr>
            <a:r>
              <a:rPr lang="en-US" sz="1600" dirty="0"/>
              <a:t>A</a:t>
            </a:r>
            <a:r>
              <a:rPr sz="1600" dirty="0"/>
              <a:t> + </a:t>
            </a:r>
            <a:r>
              <a:rPr lang="en-US" sz="1600" dirty="0"/>
              <a:t>B</a:t>
            </a:r>
            <a:r>
              <a:rPr sz="1600" dirty="0"/>
              <a:t> = </a:t>
            </a:r>
            <a:r>
              <a:rPr lang="en-US" sz="1600" dirty="0"/>
              <a:t>C</a:t>
            </a:r>
            <a:endParaRPr sz="1600" dirty="0"/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E717FCB4-00CC-4F91-AF00-607C8DD4475C}"/>
              </a:ext>
            </a:extLst>
          </p:cNvPr>
          <p:cNvSpPr>
            <a:spLocks noGrp="1"/>
          </p:cNvSpPr>
          <p:nvPr/>
        </p:nvSpPr>
        <p:spPr>
          <a:xfrm>
            <a:off x="9208007" y="1920240"/>
            <a:ext cx="2423160" cy="2468880"/>
          </a:xfrm>
          <a:prstGeom prst="roundRect">
            <a:avLst/>
          </a:prstGeom>
          <a:solidFill>
            <a:srgbClr val="FFFFFF"/>
          </a:solidFill>
          <a:ln>
            <a:solidFill>
              <a:srgbClr val="DAE2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7D23789-E844-4BEB-8D8F-205B65EFDE33}"/>
              </a:ext>
            </a:extLst>
          </p:cNvPr>
          <p:cNvSpPr>
            <a:spLocks noGrp="1"/>
          </p:cNvSpPr>
          <p:nvPr/>
        </p:nvSpPr>
        <p:spPr>
          <a:xfrm>
            <a:off x="9372599" y="2029968"/>
            <a:ext cx="438912" cy="420624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>
              <a:buNone/>
            </a:pPr>
            <a:r>
              <a:rPr sz="2100" b="1">
                <a:solidFill>
                  <a:srgbClr val="5763D4"/>
                </a:solidFill>
                <a:latin typeface="Aptos"/>
                <a:ea typeface="Aptos"/>
                <a:cs typeface="Aptos"/>
              </a:rPr>
              <a:t>D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FF5659E-C2F9-478F-B7B8-9A74D5559529}"/>
              </a:ext>
            </a:extLst>
          </p:cNvPr>
          <p:cNvSpPr>
            <a:spLocks noGrp="1"/>
          </p:cNvSpPr>
          <p:nvPr/>
        </p:nvSpPr>
        <p:spPr>
          <a:xfrm>
            <a:off x="9866376" y="2066544"/>
            <a:ext cx="1600200" cy="420624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buNone/>
            </a:pPr>
            <a:r>
              <a:rPr sz="1600" b="1">
                <a:solidFill>
                  <a:srgbClr val="132B4D"/>
                </a:solidFill>
                <a:latin typeface="Aptos"/>
                <a:ea typeface="Aptos"/>
                <a:cs typeface="Aptos"/>
              </a:rPr>
              <a:t>Изчисли D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7B61787-68D2-4635-832D-8FC39274D199}"/>
              </a:ext>
            </a:extLst>
          </p:cNvPr>
          <p:cNvSpPr>
            <a:spLocks noGrp="1"/>
          </p:cNvSpPr>
          <p:nvPr/>
        </p:nvSpPr>
        <p:spPr>
          <a:xfrm>
            <a:off x="9390887" y="2615184"/>
            <a:ext cx="20574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buNone/>
              <a:defRPr sz="1300">
                <a:solidFill>
                  <a:srgbClr val="1F2937"/>
                </a:solidFill>
                <a:latin typeface="Aptos"/>
                <a:ea typeface="Aptos"/>
                <a:cs typeface="Aptos"/>
              </a:defRPr>
            </a:pPr>
            <a:r>
              <a:rPr lang="en-US" sz="1600" dirty="0"/>
              <a:t>C</a:t>
            </a:r>
            <a:r>
              <a:rPr sz="1600" dirty="0"/>
              <a:t> − 2 = </a:t>
            </a:r>
            <a:r>
              <a:rPr lang="en-US" sz="1600" dirty="0"/>
              <a:t>D</a:t>
            </a:r>
            <a:endParaRPr sz="160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49BF2EC-DD0C-46E2-8930-B7D842F41596}"/>
              </a:ext>
            </a:extLst>
          </p:cNvPr>
          <p:cNvSpPr>
            <a:spLocks noGrp="1"/>
          </p:cNvSpPr>
          <p:nvPr/>
        </p:nvSpPr>
        <p:spPr>
          <a:xfrm>
            <a:off x="1051560" y="4800600"/>
            <a:ext cx="10058400" cy="530352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>
              <a:buNone/>
            </a:pPr>
            <a:r>
              <a:rPr sz="1650" b="1">
                <a:solidFill>
                  <a:srgbClr val="132B4D"/>
                </a:solidFill>
                <a:latin typeface="Aptos"/>
                <a:ea typeface="Aptos"/>
                <a:cs typeface="Aptos"/>
              </a:rPr>
              <a:t>Разделихме една задача на подзадачи. Това е декомпозиция.</a:t>
            </a:r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681BBA88-8F2E-4156-AAAC-7F980F76121C}"/>
              </a:ext>
            </a:extLst>
          </p:cNvPr>
          <p:cNvSpPr>
            <a:spLocks noGrp="1"/>
          </p:cNvSpPr>
          <p:nvPr/>
        </p:nvSpPr>
        <p:spPr>
          <a:xfrm>
            <a:off x="9430207" y="6309360"/>
            <a:ext cx="2441448" cy="347472"/>
          </a:xfrm>
          <a:prstGeom prst="roundRect">
            <a:avLst/>
          </a:prstGeom>
          <a:solidFill>
            <a:srgbClr val="FFF6E7"/>
          </a:solidFill>
          <a:ln>
            <a:solidFill>
              <a:srgbClr val="E9923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050" b="1">
                <a:solidFill>
                  <a:srgbClr val="1F2937"/>
                </a:solidFill>
                <a:latin typeface="Aptos"/>
                <a:ea typeface="Aptos"/>
                <a:cs typeface="Aptos"/>
              </a:rPr>
              <a:t>Разговор • 4 мин.</a:t>
            </a:r>
          </a:p>
        </p:txBody>
      </p:sp>
    </p:spTree>
    <p:extLst>
      <p:ext uri="{BB962C8B-B14F-4D97-AF65-F5344CB8AC3E}">
        <p14:creationId xmlns:p14="http://schemas.microsoft.com/office/powerpoint/2010/main" val="12738536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196A02A-6E97-46D5-837F-DE270C51AABC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2F52B14-E9B7-41BC-80B7-2AEB204B42FA}"/>
              </a:ext>
            </a:extLst>
          </p:cNvPr>
          <p:cNvSpPr>
            <a:spLocks noGrp="1"/>
          </p:cNvSpPr>
          <p:nvPr/>
        </p:nvSpPr>
        <p:spPr>
          <a:xfrm>
            <a:off x="594360" y="301752"/>
            <a:ext cx="10972800" cy="566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buNone/>
            </a:pPr>
            <a:r>
              <a:rPr sz="2800" b="1">
                <a:solidFill>
                  <a:srgbClr val="132B4D"/>
                </a:solidFill>
                <a:latin typeface="Aptos Display"/>
                <a:ea typeface="Aptos Display"/>
                <a:cs typeface="Aptos Display"/>
              </a:rPr>
              <a:t>Вход, проверка и резултат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6C5A199-7BAE-4A8C-99B3-3CCA634BDC54}"/>
              </a:ext>
            </a:extLst>
          </p:cNvPr>
          <p:cNvSpPr>
            <a:spLocks noGrp="1"/>
          </p:cNvSpPr>
          <p:nvPr/>
        </p:nvSpPr>
        <p:spPr>
          <a:xfrm>
            <a:off x="621792" y="877824"/>
            <a:ext cx="10789920" cy="38404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buNone/>
            </a:pPr>
            <a:r>
              <a:rPr sz="1450" b="0">
                <a:solidFill>
                  <a:srgbClr val="657181"/>
                </a:solidFill>
                <a:latin typeface="Aptos"/>
                <a:ea typeface="Aptos"/>
                <a:cs typeface="Aptos"/>
              </a:rPr>
              <a:t>Една задача може да се опише като малък алгоритъм.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9EC2EC3-0869-4AD4-A809-436BE54BA7E8}"/>
              </a:ext>
            </a:extLst>
          </p:cNvPr>
          <p:cNvSpPr>
            <a:spLocks noGrp="1"/>
          </p:cNvSpPr>
          <p:nvPr/>
        </p:nvSpPr>
        <p:spPr>
          <a:xfrm>
            <a:off x="621792" y="1298448"/>
            <a:ext cx="1051560" cy="64008"/>
          </a:xfrm>
          <a:prstGeom prst="rect">
            <a:avLst/>
          </a:prstGeom>
          <a:solidFill>
            <a:srgbClr val="118A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30278359-00D4-4A1C-804E-8DEA3CA19EAF}"/>
              </a:ext>
            </a:extLst>
          </p:cNvPr>
          <p:cNvSpPr>
            <a:spLocks noGrp="1"/>
          </p:cNvSpPr>
          <p:nvPr/>
        </p:nvSpPr>
        <p:spPr>
          <a:xfrm>
            <a:off x="777240" y="1600200"/>
            <a:ext cx="4983480" cy="3639312"/>
          </a:xfrm>
          <a:prstGeom prst="roundRect">
            <a:avLst/>
          </a:prstGeom>
          <a:solidFill>
            <a:srgbClr val="FFF6E7"/>
          </a:solidFill>
          <a:ln>
            <a:solidFill>
              <a:srgbClr val="DAE2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CBC4899-496C-4ACA-AB36-5EF13D68D024}"/>
              </a:ext>
            </a:extLst>
          </p:cNvPr>
          <p:cNvSpPr>
            <a:spLocks noGrp="1"/>
          </p:cNvSpPr>
          <p:nvPr/>
        </p:nvSpPr>
        <p:spPr>
          <a:xfrm>
            <a:off x="941832" y="1709928"/>
            <a:ext cx="438912" cy="420624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>
              <a:buNone/>
            </a:pPr>
            <a:r>
              <a:rPr sz="2100" b="1">
                <a:solidFill>
                  <a:srgbClr val="E99233"/>
                </a:solidFill>
                <a:latin typeface="Aptos"/>
                <a:ea typeface="Aptos"/>
                <a:cs typeface="Aptos"/>
              </a:rPr>
              <a:t>!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8405D17-0AC8-4F7A-96BD-300DA253560E}"/>
              </a:ext>
            </a:extLst>
          </p:cNvPr>
          <p:cNvSpPr>
            <a:spLocks noGrp="1"/>
          </p:cNvSpPr>
          <p:nvPr/>
        </p:nvSpPr>
        <p:spPr>
          <a:xfrm>
            <a:off x="1435607" y="1746504"/>
            <a:ext cx="4160520" cy="420624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buNone/>
            </a:pPr>
            <a:r>
              <a:rPr sz="2000" b="1">
                <a:solidFill>
                  <a:srgbClr val="132B4D"/>
                </a:solidFill>
                <a:latin typeface="Aptos"/>
                <a:ea typeface="Aptos"/>
                <a:cs typeface="Aptos"/>
              </a:rPr>
              <a:t>Какво подава играчът?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05AB357-3DED-4E52-B5C2-67186B0779BB}"/>
              </a:ext>
            </a:extLst>
          </p:cNvPr>
          <p:cNvSpPr>
            <a:spLocks noGrp="1"/>
          </p:cNvSpPr>
          <p:nvPr/>
        </p:nvSpPr>
        <p:spPr>
          <a:xfrm>
            <a:off x="960120" y="2295144"/>
            <a:ext cx="4617720" cy="27980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buNone/>
              <a:defRPr sz="1550">
                <a:solidFill>
                  <a:srgbClr val="1F2937"/>
                </a:solidFill>
                <a:latin typeface="Aptos"/>
                <a:ea typeface="Aptos"/>
                <a:cs typeface="Aptos"/>
              </a:defRPr>
            </a:pPr>
            <a:r>
              <a:t>Вход: код 3475</a:t>
            </a:r>
          </a:p>
          <a:p>
            <a:pPr>
              <a:spcAft>
                <a:spcPts val="500"/>
              </a:spcAft>
              <a:buNone/>
              <a:defRPr sz="1550">
                <a:solidFill>
                  <a:srgbClr val="1F2937"/>
                </a:solidFill>
                <a:latin typeface="Aptos"/>
                <a:ea typeface="Aptos"/>
                <a:cs typeface="Aptos"/>
              </a:defRPr>
            </a:pPr>
            <a:r>
              <a:t>Проверка: сравнение с верния код</a:t>
            </a:r>
          </a:p>
          <a:p>
            <a:pPr>
              <a:spcAft>
                <a:spcPts val="500"/>
              </a:spcAft>
              <a:buNone/>
              <a:defRPr sz="1550">
                <a:solidFill>
                  <a:srgbClr val="1F2937"/>
                </a:solidFill>
                <a:latin typeface="Aptos"/>
                <a:ea typeface="Aptos"/>
                <a:cs typeface="Aptos"/>
              </a:defRPr>
            </a:pPr>
            <a:r>
              <a:t>Резултат: вратата се отключва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FE4154F6-7E30-4410-A9A2-3016F4F6CB5F}"/>
              </a:ext>
            </a:extLst>
          </p:cNvPr>
          <p:cNvSpPr>
            <a:spLocks noGrp="1"/>
          </p:cNvSpPr>
          <p:nvPr/>
        </p:nvSpPr>
        <p:spPr>
          <a:xfrm>
            <a:off x="6355080" y="1600200"/>
            <a:ext cx="4892040" cy="3639312"/>
          </a:xfrm>
          <a:prstGeom prst="roundRect">
            <a:avLst/>
          </a:prstGeom>
          <a:solidFill>
            <a:srgbClr val="E9F7EF"/>
          </a:solidFill>
          <a:ln>
            <a:solidFill>
              <a:srgbClr val="DAE2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901B945-0594-40F1-BB55-CA30915477E0}"/>
              </a:ext>
            </a:extLst>
          </p:cNvPr>
          <p:cNvSpPr>
            <a:spLocks noGrp="1"/>
          </p:cNvSpPr>
          <p:nvPr/>
        </p:nvSpPr>
        <p:spPr>
          <a:xfrm>
            <a:off x="6519672" y="1709928"/>
            <a:ext cx="438912" cy="420624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>
              <a:buNone/>
            </a:pPr>
            <a:r>
              <a:rPr sz="2100" b="1">
                <a:solidFill>
                  <a:srgbClr val="3D9670"/>
                </a:solidFill>
                <a:latin typeface="Aptos"/>
                <a:ea typeface="Aptos"/>
                <a:cs typeface="Aptos"/>
              </a:rPr>
              <a:t>✓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45BEA5D-A818-4123-98D7-A160EE1CE276}"/>
              </a:ext>
            </a:extLst>
          </p:cNvPr>
          <p:cNvSpPr>
            <a:spLocks noGrp="1"/>
          </p:cNvSpPr>
          <p:nvPr/>
        </p:nvSpPr>
        <p:spPr>
          <a:xfrm>
            <a:off x="7013448" y="1746504"/>
            <a:ext cx="4069079" cy="420624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buNone/>
            </a:pPr>
            <a:r>
              <a:rPr sz="1900" b="1">
                <a:solidFill>
                  <a:srgbClr val="132B4D"/>
                </a:solidFill>
                <a:latin typeface="Aptos"/>
                <a:ea typeface="Aptos"/>
                <a:cs typeface="Aptos"/>
              </a:rPr>
              <a:t>А ако кодът е 3457?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DAF9176-B6CE-4129-B32F-518C6A00A0AF}"/>
              </a:ext>
            </a:extLst>
          </p:cNvPr>
          <p:cNvSpPr>
            <a:spLocks noGrp="1"/>
          </p:cNvSpPr>
          <p:nvPr/>
        </p:nvSpPr>
        <p:spPr>
          <a:xfrm>
            <a:off x="6537960" y="2295144"/>
            <a:ext cx="4526279" cy="27980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buNone/>
              <a:defRPr sz="1450">
                <a:solidFill>
                  <a:srgbClr val="1F2937"/>
                </a:solidFill>
                <a:latin typeface="Aptos"/>
                <a:ea typeface="Aptos"/>
                <a:cs typeface="Aptos"/>
              </a:defRPr>
            </a:pPr>
            <a:r>
              <a:t>Условието е невярно.</a:t>
            </a:r>
          </a:p>
          <a:p>
            <a:pPr>
              <a:spcAft>
                <a:spcPts val="500"/>
              </a:spcAft>
              <a:buNone/>
              <a:defRPr sz="1450">
                <a:solidFill>
                  <a:srgbClr val="1F2937"/>
                </a:solidFill>
                <a:latin typeface="Aptos"/>
                <a:ea typeface="Aptos"/>
                <a:cs typeface="Aptos"/>
              </a:defRPr>
            </a:pPr>
            <a:r>
              <a:t>Системата дава ясна подсказка.</a:t>
            </a:r>
          </a:p>
          <a:p>
            <a:pPr>
              <a:spcAft>
                <a:spcPts val="500"/>
              </a:spcAft>
              <a:buNone/>
              <a:defRPr sz="1450">
                <a:solidFill>
                  <a:srgbClr val="1F2937"/>
                </a:solidFill>
                <a:latin typeface="Aptos"/>
                <a:ea typeface="Aptos"/>
                <a:cs typeface="Aptos"/>
              </a:defRPr>
            </a:pPr>
            <a:r>
              <a:t>Играчът проверява C и D и опитва отново.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48CCDE48-DE67-42E2-B10A-6AE9CC914CD5}"/>
              </a:ext>
            </a:extLst>
          </p:cNvPr>
          <p:cNvSpPr>
            <a:spLocks noGrp="1"/>
          </p:cNvSpPr>
          <p:nvPr/>
        </p:nvSpPr>
        <p:spPr>
          <a:xfrm>
            <a:off x="9430207" y="6309360"/>
            <a:ext cx="2441448" cy="347472"/>
          </a:xfrm>
          <a:prstGeom prst="roundRect">
            <a:avLst/>
          </a:prstGeom>
          <a:solidFill>
            <a:srgbClr val="FFF6E7"/>
          </a:solidFill>
          <a:ln>
            <a:solidFill>
              <a:srgbClr val="E9923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050" b="1">
                <a:solidFill>
                  <a:srgbClr val="1F2937"/>
                </a:solidFill>
                <a:latin typeface="Aptos"/>
                <a:ea typeface="Aptos"/>
                <a:cs typeface="Aptos"/>
              </a:rPr>
              <a:t>Демонстрация • 4 мин.</a:t>
            </a:r>
          </a:p>
        </p:txBody>
      </p:sp>
    </p:spTree>
    <p:extLst>
      <p:ext uri="{BB962C8B-B14F-4D97-AF65-F5344CB8AC3E}">
        <p14:creationId xmlns:p14="http://schemas.microsoft.com/office/powerpoint/2010/main" val="3790788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91C143C-3F46-4ABB-B241-38ADFEC52EF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8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75B89E2-77B3-4853-8BBA-E1E87DC58968}"/>
              </a:ext>
            </a:extLst>
          </p:cNvPr>
          <p:cNvSpPr>
            <a:spLocks noGrp="1"/>
          </p:cNvSpPr>
          <p:nvPr/>
        </p:nvSpPr>
        <p:spPr>
          <a:xfrm>
            <a:off x="594360" y="301752"/>
            <a:ext cx="10972800" cy="566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buNone/>
            </a:pPr>
            <a:r>
              <a:rPr sz="2800" b="1">
                <a:solidFill>
                  <a:srgbClr val="132B4D"/>
                </a:solidFill>
                <a:latin typeface="Aptos Display"/>
                <a:ea typeface="Aptos Display"/>
                <a:cs typeface="Aptos Display"/>
              </a:rPr>
              <a:t>Условие и цикъл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1826088-668E-409F-9E9A-621BBFFE61C5}"/>
              </a:ext>
            </a:extLst>
          </p:cNvPr>
          <p:cNvSpPr>
            <a:spLocks noGrp="1"/>
          </p:cNvSpPr>
          <p:nvPr/>
        </p:nvSpPr>
        <p:spPr>
          <a:xfrm>
            <a:off x="621792" y="877824"/>
            <a:ext cx="10789920" cy="38404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buNone/>
            </a:pPr>
            <a:r>
              <a:rPr sz="1450" b="0">
                <a:solidFill>
                  <a:srgbClr val="657181"/>
                </a:solidFill>
                <a:latin typeface="Aptos"/>
                <a:ea typeface="Aptos"/>
                <a:cs typeface="Aptos"/>
              </a:rPr>
              <a:t>Алгоритъмът трябва да знае какво да направи и при грешен отговор.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159A266-97E2-4C46-A951-48F3F5191575}"/>
              </a:ext>
            </a:extLst>
          </p:cNvPr>
          <p:cNvSpPr>
            <a:spLocks noGrp="1"/>
          </p:cNvSpPr>
          <p:nvPr/>
        </p:nvSpPr>
        <p:spPr>
          <a:xfrm>
            <a:off x="621792" y="1298448"/>
            <a:ext cx="1051560" cy="64008"/>
          </a:xfrm>
          <a:prstGeom prst="rect">
            <a:avLst/>
          </a:prstGeom>
          <a:solidFill>
            <a:srgbClr val="118A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CFC8B1B7-17B2-4D56-9037-8066FB87AA31}"/>
              </a:ext>
            </a:extLst>
          </p:cNvPr>
          <p:cNvSpPr>
            <a:spLocks noGrp="1"/>
          </p:cNvSpPr>
          <p:nvPr/>
        </p:nvSpPr>
        <p:spPr>
          <a:xfrm>
            <a:off x="822960" y="1737360"/>
            <a:ext cx="10561320" cy="2011680"/>
          </a:xfrm>
          <a:prstGeom prst="roundRect">
            <a:avLst/>
          </a:prstGeom>
          <a:solidFill>
            <a:srgbClr val="FFFFFF"/>
          </a:solidFill>
          <a:ln>
            <a:solidFill>
              <a:srgbClr val="DCE4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71B7E33-26AB-48EB-9105-01355BBC66A9}"/>
              </a:ext>
            </a:extLst>
          </p:cNvPr>
          <p:cNvSpPr>
            <a:spLocks noGrp="1"/>
          </p:cNvSpPr>
          <p:nvPr/>
        </p:nvSpPr>
        <p:spPr>
          <a:xfrm>
            <a:off x="960120" y="2011680"/>
            <a:ext cx="10241280" cy="11887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>
              <a:buNone/>
            </a:pPr>
            <a:r>
              <a:rPr sz="2100" b="1">
                <a:solidFill>
                  <a:srgbClr val="132B4D"/>
                </a:solidFill>
                <a:latin typeface="Consolas"/>
                <a:ea typeface="Consolas"/>
                <a:cs typeface="Consolas"/>
              </a:rPr>
              <a:t>СТАРТ → въведи код → кодът е 3475?
ДА: отключи вратата     НЕ: провери C и D → опитай отново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6474F6D0-BD69-4913-BA03-5A07F981BC37}"/>
              </a:ext>
            </a:extLst>
          </p:cNvPr>
          <p:cNvSpPr>
            <a:spLocks noGrp="1"/>
          </p:cNvSpPr>
          <p:nvPr/>
        </p:nvSpPr>
        <p:spPr>
          <a:xfrm>
            <a:off x="1051560" y="4224528"/>
            <a:ext cx="4526280" cy="1143000"/>
          </a:xfrm>
          <a:prstGeom prst="roundRect">
            <a:avLst/>
          </a:prstGeom>
          <a:solidFill>
            <a:srgbClr val="E8F7FC"/>
          </a:solidFill>
          <a:ln>
            <a:solidFill>
              <a:srgbClr val="DAE2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39EB326-3529-4898-84E6-FD3FCD424FA2}"/>
              </a:ext>
            </a:extLst>
          </p:cNvPr>
          <p:cNvSpPr>
            <a:spLocks noGrp="1"/>
          </p:cNvSpPr>
          <p:nvPr/>
        </p:nvSpPr>
        <p:spPr>
          <a:xfrm>
            <a:off x="1216151" y="4334256"/>
            <a:ext cx="438912" cy="420624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>
              <a:buNone/>
            </a:pPr>
            <a:r>
              <a:rPr sz="2100" b="1">
                <a:solidFill>
                  <a:srgbClr val="118AB2"/>
                </a:solidFill>
                <a:latin typeface="Aptos"/>
                <a:ea typeface="Aptos"/>
                <a:cs typeface="Aptos"/>
              </a:rPr>
              <a:t>if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C2AB04F-B6EB-404D-BDE1-41C22B146F89}"/>
              </a:ext>
            </a:extLst>
          </p:cNvPr>
          <p:cNvSpPr>
            <a:spLocks noGrp="1"/>
          </p:cNvSpPr>
          <p:nvPr/>
        </p:nvSpPr>
        <p:spPr>
          <a:xfrm>
            <a:off x="1709928" y="4370832"/>
            <a:ext cx="3703320" cy="420624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buNone/>
            </a:pPr>
            <a:r>
              <a:rPr sz="1700" b="1">
                <a:solidFill>
                  <a:srgbClr val="132B4D"/>
                </a:solidFill>
                <a:latin typeface="Aptos"/>
                <a:ea typeface="Aptos"/>
                <a:cs typeface="Aptos"/>
              </a:rPr>
              <a:t>Условие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AB7C0D1-F690-4DD5-9D60-194F30BB7D79}"/>
              </a:ext>
            </a:extLst>
          </p:cNvPr>
          <p:cNvSpPr>
            <a:spLocks noGrp="1"/>
          </p:cNvSpPr>
          <p:nvPr/>
        </p:nvSpPr>
        <p:spPr>
          <a:xfrm>
            <a:off x="1234439" y="4919472"/>
            <a:ext cx="4160520" cy="3017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buNone/>
              <a:defRPr sz="1350">
                <a:solidFill>
                  <a:srgbClr val="1F2937"/>
                </a:solidFill>
                <a:latin typeface="Aptos"/>
                <a:ea typeface="Aptos"/>
                <a:cs typeface="Aptos"/>
              </a:defRPr>
            </a:pPr>
            <a:r>
              <a:t>Проверка с два възможни пътя: да или не.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18E6C1B3-89D8-4CC3-A367-F892775ED9E6}"/>
              </a:ext>
            </a:extLst>
          </p:cNvPr>
          <p:cNvSpPr>
            <a:spLocks noGrp="1"/>
          </p:cNvSpPr>
          <p:nvPr/>
        </p:nvSpPr>
        <p:spPr>
          <a:xfrm>
            <a:off x="6492240" y="4224528"/>
            <a:ext cx="3794760" cy="1143000"/>
          </a:xfrm>
          <a:prstGeom prst="roundRect">
            <a:avLst/>
          </a:prstGeom>
          <a:solidFill>
            <a:srgbClr val="EEF0FC"/>
          </a:solidFill>
          <a:ln>
            <a:solidFill>
              <a:srgbClr val="DAE2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7FC02A4-4FB8-476B-B0FD-2DC8F5727249}"/>
              </a:ext>
            </a:extLst>
          </p:cNvPr>
          <p:cNvSpPr>
            <a:spLocks noGrp="1"/>
          </p:cNvSpPr>
          <p:nvPr/>
        </p:nvSpPr>
        <p:spPr>
          <a:xfrm>
            <a:off x="6656831" y="4334256"/>
            <a:ext cx="438912" cy="420624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>
              <a:buNone/>
            </a:pPr>
            <a:r>
              <a:rPr sz="2100" b="1">
                <a:solidFill>
                  <a:srgbClr val="5763D4"/>
                </a:solidFill>
                <a:latin typeface="Aptos"/>
                <a:ea typeface="Aptos"/>
                <a:cs typeface="Aptos"/>
              </a:rPr>
              <a:t>↺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0365345-92D9-44D9-A314-6B36598B96F2}"/>
              </a:ext>
            </a:extLst>
          </p:cNvPr>
          <p:cNvSpPr>
            <a:spLocks noGrp="1"/>
          </p:cNvSpPr>
          <p:nvPr/>
        </p:nvSpPr>
        <p:spPr>
          <a:xfrm>
            <a:off x="7150607" y="4370832"/>
            <a:ext cx="2971800" cy="420624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buNone/>
            </a:pPr>
            <a:r>
              <a:rPr sz="1700" b="1">
                <a:solidFill>
                  <a:srgbClr val="132B4D"/>
                </a:solidFill>
                <a:latin typeface="Aptos"/>
                <a:ea typeface="Aptos"/>
                <a:cs typeface="Aptos"/>
              </a:rPr>
              <a:t>Цикъл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366939F-F799-451D-AB48-D8F780543541}"/>
              </a:ext>
            </a:extLst>
          </p:cNvPr>
          <p:cNvSpPr>
            <a:spLocks noGrp="1"/>
          </p:cNvSpPr>
          <p:nvPr/>
        </p:nvSpPr>
        <p:spPr>
          <a:xfrm>
            <a:off x="6675120" y="4919472"/>
            <a:ext cx="3429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buNone/>
              <a:defRPr sz="1350">
                <a:solidFill>
                  <a:srgbClr val="1F2937"/>
                </a:solidFill>
                <a:latin typeface="Aptos"/>
                <a:ea typeface="Aptos"/>
                <a:cs typeface="Aptos"/>
              </a:defRPr>
            </a:pPr>
            <a:r>
              <a:t>При грешка се връщаме, поправяме и тестваме пак.</a:t>
            </a: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C457961B-08B7-4948-BA58-0BC5E2927480}"/>
              </a:ext>
            </a:extLst>
          </p:cNvPr>
          <p:cNvSpPr>
            <a:spLocks noGrp="1"/>
          </p:cNvSpPr>
          <p:nvPr/>
        </p:nvSpPr>
        <p:spPr>
          <a:xfrm>
            <a:off x="9430207" y="6309360"/>
            <a:ext cx="2441448" cy="347472"/>
          </a:xfrm>
          <a:prstGeom prst="roundRect">
            <a:avLst/>
          </a:prstGeom>
          <a:solidFill>
            <a:srgbClr val="FFF6E7"/>
          </a:solidFill>
          <a:ln>
            <a:solidFill>
              <a:srgbClr val="E9923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050" b="1">
                <a:solidFill>
                  <a:srgbClr val="1F2937"/>
                </a:solidFill>
                <a:latin typeface="Aptos"/>
                <a:ea typeface="Aptos"/>
                <a:cs typeface="Aptos"/>
              </a:rPr>
              <a:t>Разговор • 4 мин.</a:t>
            </a:r>
          </a:p>
        </p:txBody>
      </p:sp>
    </p:spTree>
    <p:extLst>
      <p:ext uri="{BB962C8B-B14F-4D97-AF65-F5344CB8AC3E}">
        <p14:creationId xmlns:p14="http://schemas.microsoft.com/office/powerpoint/2010/main" val="15278945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E9E85F0-4C55-4235-A765-541D9E5500A0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7328EA6-DF63-404B-81E8-4F6AD4D98899}"/>
              </a:ext>
            </a:extLst>
          </p:cNvPr>
          <p:cNvSpPr>
            <a:spLocks noGrp="1"/>
          </p:cNvSpPr>
          <p:nvPr/>
        </p:nvSpPr>
        <p:spPr>
          <a:xfrm>
            <a:off x="594360" y="301752"/>
            <a:ext cx="10972800" cy="566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buNone/>
            </a:pPr>
            <a:r>
              <a:rPr sz="2800" b="1">
                <a:solidFill>
                  <a:srgbClr val="132B4D"/>
                </a:solidFill>
                <a:latin typeface="Aptos Display"/>
                <a:ea typeface="Aptos Display"/>
                <a:cs typeface="Aptos Display"/>
              </a:rPr>
              <a:t>Екипна мисия: създайте мини Escape Room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FD903DC-3928-47A0-B81B-30643806DA79}"/>
              </a:ext>
            </a:extLst>
          </p:cNvPr>
          <p:cNvSpPr>
            <a:spLocks noGrp="1"/>
          </p:cNvSpPr>
          <p:nvPr/>
        </p:nvSpPr>
        <p:spPr>
          <a:xfrm>
            <a:off x="621792" y="877824"/>
            <a:ext cx="10789920" cy="38404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buNone/>
            </a:pPr>
            <a:r>
              <a:rPr sz="1450" b="0">
                <a:solidFill>
                  <a:srgbClr val="657181"/>
                </a:solidFill>
                <a:latin typeface="Aptos"/>
                <a:ea typeface="Aptos"/>
                <a:cs typeface="Aptos"/>
              </a:rPr>
              <a:t>Друг екип трябва да изпълни алгоритъма ви без устни подсказки.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D4F90E8-2FF9-43F6-B5AD-4953E2FCC131}"/>
              </a:ext>
            </a:extLst>
          </p:cNvPr>
          <p:cNvSpPr>
            <a:spLocks noGrp="1"/>
          </p:cNvSpPr>
          <p:nvPr/>
        </p:nvSpPr>
        <p:spPr>
          <a:xfrm>
            <a:off x="621792" y="1298448"/>
            <a:ext cx="1051560" cy="64008"/>
          </a:xfrm>
          <a:prstGeom prst="rect">
            <a:avLst/>
          </a:prstGeom>
          <a:solidFill>
            <a:srgbClr val="118A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38713CFB-6CE7-475B-95D0-44251CC9B7CF}"/>
              </a:ext>
            </a:extLst>
          </p:cNvPr>
          <p:cNvSpPr>
            <a:spLocks noGrp="1"/>
          </p:cNvSpPr>
          <p:nvPr/>
        </p:nvSpPr>
        <p:spPr>
          <a:xfrm>
            <a:off x="749808" y="1517904"/>
            <a:ext cx="5212080" cy="4297680"/>
          </a:xfrm>
          <a:prstGeom prst="roundRect">
            <a:avLst/>
          </a:prstGeom>
          <a:solidFill>
            <a:srgbClr val="E8F7FC"/>
          </a:solidFill>
          <a:ln>
            <a:solidFill>
              <a:srgbClr val="DAE2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4285A61-8A38-480C-946D-B9781A98B46C}"/>
              </a:ext>
            </a:extLst>
          </p:cNvPr>
          <p:cNvSpPr>
            <a:spLocks noGrp="1"/>
          </p:cNvSpPr>
          <p:nvPr/>
        </p:nvSpPr>
        <p:spPr>
          <a:xfrm>
            <a:off x="914400" y="1627631"/>
            <a:ext cx="438912" cy="420624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>
              <a:buNone/>
            </a:pPr>
            <a:r>
              <a:rPr sz="2100" b="1">
                <a:solidFill>
                  <a:srgbClr val="118AB2"/>
                </a:solidFill>
                <a:latin typeface="Aptos"/>
                <a:ea typeface="Aptos"/>
                <a:cs typeface="Aptos"/>
              </a:rPr>
              <a:t>▶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F06F5C1-7B2A-40D0-89E5-0AD46F251683}"/>
              </a:ext>
            </a:extLst>
          </p:cNvPr>
          <p:cNvSpPr>
            <a:spLocks noGrp="1"/>
          </p:cNvSpPr>
          <p:nvPr/>
        </p:nvSpPr>
        <p:spPr>
          <a:xfrm>
            <a:off x="1408176" y="1664207"/>
            <a:ext cx="4389120" cy="420624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buNone/>
            </a:pPr>
            <a:r>
              <a:rPr sz="1900" b="1">
                <a:solidFill>
                  <a:srgbClr val="132B4D"/>
                </a:solidFill>
                <a:latin typeface="Aptos"/>
                <a:ea typeface="Aptos"/>
                <a:cs typeface="Aptos"/>
              </a:rPr>
              <a:t>Роли и цел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E399B64-E72D-4513-8B9D-D7C70863F357}"/>
              </a:ext>
            </a:extLst>
          </p:cNvPr>
          <p:cNvSpPr>
            <a:spLocks noGrp="1"/>
          </p:cNvSpPr>
          <p:nvPr/>
        </p:nvSpPr>
        <p:spPr>
          <a:xfrm>
            <a:off x="932688" y="2212848"/>
            <a:ext cx="4846320" cy="34564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BD15EF3-F4DC-4060-A0EB-C6033FB558EF}"/>
              </a:ext>
            </a:extLst>
          </p:cNvPr>
          <p:cNvSpPr>
            <a:spLocks noGrp="1"/>
          </p:cNvSpPr>
          <p:nvPr/>
        </p:nvSpPr>
        <p:spPr>
          <a:xfrm>
            <a:off x="1024127" y="2322576"/>
            <a:ext cx="4681728" cy="3364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buNone/>
              <a:defRPr sz="1500">
                <a:solidFill>
                  <a:srgbClr val="1F2937"/>
                </a:solidFill>
                <a:latin typeface="Aptos"/>
                <a:ea typeface="Aptos"/>
                <a:cs typeface="Aptos"/>
              </a:defRPr>
            </a:pPr>
            <a:r>
              <a:t>• Работете по 4–5 души.</a:t>
            </a:r>
          </a:p>
          <a:p>
            <a:pPr>
              <a:spcAft>
                <a:spcPts val="600"/>
              </a:spcAft>
              <a:buNone/>
              <a:defRPr sz="1500">
                <a:solidFill>
                  <a:srgbClr val="1F2937"/>
                </a:solidFill>
                <a:latin typeface="Aptos"/>
                <a:ea typeface="Aptos"/>
                <a:cs typeface="Aptos"/>
              </a:defRPr>
            </a:pPr>
            <a:r>
              <a:t>• Създайте 3 свързани загадки.</a:t>
            </a:r>
          </a:p>
          <a:p>
            <a:pPr>
              <a:spcAft>
                <a:spcPts val="600"/>
              </a:spcAft>
              <a:buNone/>
              <a:defRPr sz="1500">
                <a:solidFill>
                  <a:srgbClr val="1F2937"/>
                </a:solidFill>
                <a:latin typeface="Aptos"/>
                <a:ea typeface="Aptos"/>
                <a:cs typeface="Aptos"/>
              </a:defRPr>
            </a:pPr>
            <a:r>
              <a:t>• Финалът да дава точен код или отговор.</a:t>
            </a:r>
          </a:p>
          <a:p>
            <a:pPr>
              <a:spcAft>
                <a:spcPts val="600"/>
              </a:spcAft>
              <a:buNone/>
              <a:defRPr sz="1500">
                <a:solidFill>
                  <a:srgbClr val="1F2937"/>
                </a:solidFill>
                <a:latin typeface="Aptos"/>
                <a:ea typeface="Aptos"/>
                <a:cs typeface="Aptos"/>
              </a:defRPr>
            </a:pPr>
            <a:r>
              <a:t>• Запишете решенията отделно.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AA34C20F-8B4C-4CEE-AAE5-0A29793F83E3}"/>
              </a:ext>
            </a:extLst>
          </p:cNvPr>
          <p:cNvSpPr>
            <a:spLocks noGrp="1"/>
          </p:cNvSpPr>
          <p:nvPr/>
        </p:nvSpPr>
        <p:spPr>
          <a:xfrm>
            <a:off x="6236208" y="1517904"/>
            <a:ext cx="5212080" cy="4297680"/>
          </a:xfrm>
          <a:prstGeom prst="roundRect">
            <a:avLst/>
          </a:prstGeom>
          <a:solidFill>
            <a:srgbClr val="EEF0FC"/>
          </a:solidFill>
          <a:ln>
            <a:solidFill>
              <a:srgbClr val="DAE2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6B3D416-8F72-42DC-A336-8AA7C2F18D6C}"/>
              </a:ext>
            </a:extLst>
          </p:cNvPr>
          <p:cNvSpPr>
            <a:spLocks noGrp="1"/>
          </p:cNvSpPr>
          <p:nvPr/>
        </p:nvSpPr>
        <p:spPr>
          <a:xfrm>
            <a:off x="6400800" y="1627631"/>
            <a:ext cx="438912" cy="420624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>
              <a:buNone/>
            </a:pPr>
            <a:r>
              <a:rPr sz="2100" b="1">
                <a:solidFill>
                  <a:srgbClr val="5763D4"/>
                </a:solidFill>
                <a:latin typeface="Aptos"/>
                <a:ea typeface="Aptos"/>
                <a:cs typeface="Aptos"/>
              </a:rPr>
              <a:t>↔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DB15EE6-5AC5-429C-B52E-80B3C5CB225C}"/>
              </a:ext>
            </a:extLst>
          </p:cNvPr>
          <p:cNvSpPr>
            <a:spLocks noGrp="1"/>
          </p:cNvSpPr>
          <p:nvPr/>
        </p:nvSpPr>
        <p:spPr>
          <a:xfrm>
            <a:off x="6894576" y="1664207"/>
            <a:ext cx="4389120" cy="420624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buNone/>
            </a:pPr>
            <a:r>
              <a:rPr sz="1900" b="1">
                <a:solidFill>
                  <a:srgbClr val="132B4D"/>
                </a:solidFill>
                <a:latin typeface="Aptos"/>
                <a:ea typeface="Aptos"/>
                <a:cs typeface="Aptos"/>
              </a:rPr>
              <a:t>Критерии за успех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51D84D4-C1F9-40DB-A098-A8D27A3720C0}"/>
              </a:ext>
            </a:extLst>
          </p:cNvPr>
          <p:cNvSpPr>
            <a:spLocks noGrp="1"/>
          </p:cNvSpPr>
          <p:nvPr/>
        </p:nvSpPr>
        <p:spPr>
          <a:xfrm>
            <a:off x="6419088" y="2212848"/>
            <a:ext cx="4846320" cy="34564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AEC43AE-78D9-466F-92AC-55D604EB3CC9}"/>
              </a:ext>
            </a:extLst>
          </p:cNvPr>
          <p:cNvSpPr>
            <a:spLocks noGrp="1"/>
          </p:cNvSpPr>
          <p:nvPr/>
        </p:nvSpPr>
        <p:spPr>
          <a:xfrm>
            <a:off x="6510528" y="2322576"/>
            <a:ext cx="4681728" cy="3364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buNone/>
              <a:defRPr sz="1500">
                <a:solidFill>
                  <a:srgbClr val="1F2937"/>
                </a:solidFill>
                <a:latin typeface="Aptos"/>
                <a:ea typeface="Aptos"/>
                <a:cs typeface="Aptos"/>
              </a:defRPr>
            </a:pPr>
            <a:r>
              <a:t>• вход, проверка и резултат</a:t>
            </a:r>
          </a:p>
          <a:p>
            <a:pPr>
              <a:spcAft>
                <a:spcPts val="600"/>
              </a:spcAft>
              <a:buNone/>
              <a:defRPr sz="1500">
                <a:solidFill>
                  <a:srgbClr val="1F2937"/>
                </a:solidFill>
                <a:latin typeface="Aptos"/>
                <a:ea typeface="Aptos"/>
                <a:cs typeface="Aptos"/>
              </a:defRPr>
            </a:pPr>
            <a:r>
              <a:t>• ясен ред</a:t>
            </a:r>
          </a:p>
          <a:p>
            <a:pPr>
              <a:spcAft>
                <a:spcPts val="600"/>
              </a:spcAft>
              <a:buNone/>
              <a:defRPr sz="1500">
                <a:solidFill>
                  <a:srgbClr val="1F2937"/>
                </a:solidFill>
                <a:latin typeface="Aptos"/>
                <a:ea typeface="Aptos"/>
                <a:cs typeface="Aptos"/>
              </a:defRPr>
            </a:pPr>
            <a:r>
              <a:t>• указание при грешка</a:t>
            </a:r>
          </a:p>
          <a:p>
            <a:pPr>
              <a:spcAft>
                <a:spcPts val="600"/>
              </a:spcAft>
              <a:buNone/>
              <a:defRPr sz="1500">
                <a:solidFill>
                  <a:srgbClr val="1F2937"/>
                </a:solidFill>
                <a:latin typeface="Aptos"/>
                <a:ea typeface="Aptos"/>
                <a:cs typeface="Aptos"/>
              </a:defRPr>
            </a:pPr>
            <a:r>
              <a:t>• решение за 3–4 минути</a:t>
            </a: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C79CBA9D-9202-487C-BD74-9B7F3CA309A3}"/>
              </a:ext>
            </a:extLst>
          </p:cNvPr>
          <p:cNvSpPr>
            <a:spLocks noGrp="1"/>
          </p:cNvSpPr>
          <p:nvPr/>
        </p:nvSpPr>
        <p:spPr>
          <a:xfrm>
            <a:off x="9430207" y="6309360"/>
            <a:ext cx="2441448" cy="347472"/>
          </a:xfrm>
          <a:prstGeom prst="roundRect">
            <a:avLst/>
          </a:prstGeom>
          <a:solidFill>
            <a:srgbClr val="FFF6E7"/>
          </a:solidFill>
          <a:ln>
            <a:solidFill>
              <a:srgbClr val="E9923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050" b="1">
                <a:solidFill>
                  <a:srgbClr val="1F2937"/>
                </a:solidFill>
                <a:latin typeface="Aptos"/>
                <a:ea typeface="Aptos"/>
                <a:cs typeface="Aptos"/>
              </a:rPr>
              <a:t>Организация • 2 мин.</a:t>
            </a:r>
          </a:p>
        </p:txBody>
      </p:sp>
    </p:spTree>
    <p:extLst>
      <p:ext uri="{BB962C8B-B14F-4D97-AF65-F5344CB8AC3E}">
        <p14:creationId xmlns:p14="http://schemas.microsoft.com/office/powerpoint/2010/main" val="17087260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B9E1E7B-FA6F-4DBD-BD63-9621FEC0B7C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8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CE898AF-BEE0-48D1-A74F-3365A7871006}"/>
              </a:ext>
            </a:extLst>
          </p:cNvPr>
          <p:cNvSpPr>
            <a:spLocks noGrp="1"/>
          </p:cNvSpPr>
          <p:nvPr/>
        </p:nvSpPr>
        <p:spPr>
          <a:xfrm>
            <a:off x="594360" y="301752"/>
            <a:ext cx="10972800" cy="566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buNone/>
            </a:pPr>
            <a:r>
              <a:rPr sz="2800" b="1">
                <a:solidFill>
                  <a:srgbClr val="132B4D"/>
                </a:solidFill>
                <a:latin typeface="Aptos Display"/>
                <a:ea typeface="Aptos Display"/>
                <a:cs typeface="Aptos Display"/>
              </a:rPr>
              <a:t>Изграждане на мисията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8649BE4-0C19-45D2-9848-CE4D2F9009A2}"/>
              </a:ext>
            </a:extLst>
          </p:cNvPr>
          <p:cNvSpPr>
            <a:spLocks noGrp="1"/>
          </p:cNvSpPr>
          <p:nvPr/>
        </p:nvSpPr>
        <p:spPr>
          <a:xfrm>
            <a:off x="621792" y="877824"/>
            <a:ext cx="10789920" cy="38404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buNone/>
            </a:pPr>
            <a:r>
              <a:rPr sz="1450" b="0">
                <a:solidFill>
                  <a:srgbClr val="657181"/>
                </a:solidFill>
                <a:latin typeface="Aptos"/>
                <a:ea typeface="Aptos"/>
                <a:cs typeface="Aptos"/>
              </a:rPr>
              <a:t>Имате 10 минути. Първо планирайте алгоритъма, после оформете загадките.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6FDFEC1-4F0C-40CC-9078-B521668DC743}"/>
              </a:ext>
            </a:extLst>
          </p:cNvPr>
          <p:cNvSpPr>
            <a:spLocks noGrp="1"/>
          </p:cNvSpPr>
          <p:nvPr/>
        </p:nvSpPr>
        <p:spPr>
          <a:xfrm>
            <a:off x="621792" y="1298448"/>
            <a:ext cx="1051560" cy="64008"/>
          </a:xfrm>
          <a:prstGeom prst="rect">
            <a:avLst/>
          </a:prstGeom>
          <a:solidFill>
            <a:srgbClr val="118A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0F378456-0C25-4211-8015-51250A1B18D3}"/>
              </a:ext>
            </a:extLst>
          </p:cNvPr>
          <p:cNvSpPr>
            <a:spLocks noGrp="1"/>
          </p:cNvSpPr>
          <p:nvPr/>
        </p:nvSpPr>
        <p:spPr>
          <a:xfrm>
            <a:off x="868680" y="1572768"/>
            <a:ext cx="512064" cy="512064"/>
          </a:xfrm>
          <a:prstGeom prst="ellipse">
            <a:avLst/>
          </a:prstGeom>
          <a:solidFill>
            <a:srgbClr val="118A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600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496DF85-E95C-47EB-A770-8648F23F972A}"/>
              </a:ext>
            </a:extLst>
          </p:cNvPr>
          <p:cNvSpPr>
            <a:spLocks noGrp="1"/>
          </p:cNvSpPr>
          <p:nvPr/>
        </p:nvSpPr>
        <p:spPr>
          <a:xfrm>
            <a:off x="1545336" y="1600200"/>
            <a:ext cx="5212080" cy="457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buNone/>
            </a:pPr>
            <a:r>
              <a:rPr sz="1750" b="1" dirty="0" err="1">
                <a:solidFill>
                  <a:srgbClr val="1F2937"/>
                </a:solidFill>
                <a:latin typeface="Aptos"/>
                <a:ea typeface="Aptos"/>
                <a:cs typeface="Aptos"/>
              </a:rPr>
              <a:t>Изберете</a:t>
            </a:r>
            <a:r>
              <a:rPr sz="1750" b="1" dirty="0">
                <a:solidFill>
                  <a:srgbClr val="1F2937"/>
                </a:solidFill>
                <a:latin typeface="Aptos"/>
                <a:ea typeface="Aptos"/>
                <a:cs typeface="Aptos"/>
              </a:rPr>
              <a:t> </a:t>
            </a:r>
            <a:r>
              <a:rPr sz="1750" b="1" dirty="0" err="1">
                <a:solidFill>
                  <a:srgbClr val="1F2937"/>
                </a:solidFill>
                <a:latin typeface="Aptos"/>
                <a:ea typeface="Aptos"/>
                <a:cs typeface="Aptos"/>
              </a:rPr>
              <a:t>финален</a:t>
            </a:r>
            <a:r>
              <a:rPr sz="1750" b="1" dirty="0">
                <a:solidFill>
                  <a:srgbClr val="1F2937"/>
                </a:solidFill>
                <a:latin typeface="Aptos"/>
                <a:ea typeface="Aptos"/>
                <a:cs typeface="Aptos"/>
              </a:rPr>
              <a:t> </a:t>
            </a:r>
            <a:r>
              <a:rPr sz="1750" b="1" dirty="0" err="1">
                <a:solidFill>
                  <a:srgbClr val="1F2937"/>
                </a:solidFill>
                <a:latin typeface="Aptos"/>
                <a:ea typeface="Aptos"/>
                <a:cs typeface="Aptos"/>
              </a:rPr>
              <a:t>код</a:t>
            </a:r>
            <a:r>
              <a:rPr sz="1750" b="1" dirty="0">
                <a:solidFill>
                  <a:srgbClr val="1F2937"/>
                </a:solidFill>
                <a:latin typeface="Aptos"/>
                <a:ea typeface="Aptos"/>
                <a:cs typeface="Aptos"/>
              </a:rPr>
              <a:t> </a:t>
            </a:r>
            <a:r>
              <a:rPr sz="1750" b="1" dirty="0" err="1">
                <a:solidFill>
                  <a:srgbClr val="1F2937"/>
                </a:solidFill>
                <a:latin typeface="Aptos"/>
                <a:ea typeface="Aptos"/>
                <a:cs typeface="Aptos"/>
              </a:rPr>
              <a:t>или</a:t>
            </a:r>
            <a:r>
              <a:rPr sz="1750" b="1" dirty="0">
                <a:solidFill>
                  <a:srgbClr val="1F2937"/>
                </a:solidFill>
                <a:latin typeface="Aptos"/>
                <a:ea typeface="Aptos"/>
                <a:cs typeface="Aptos"/>
              </a:rPr>
              <a:t> </a:t>
            </a:r>
            <a:r>
              <a:rPr sz="1750" b="1" dirty="0" err="1">
                <a:solidFill>
                  <a:srgbClr val="1F2937"/>
                </a:solidFill>
                <a:latin typeface="Aptos"/>
                <a:ea typeface="Aptos"/>
                <a:cs typeface="Aptos"/>
              </a:rPr>
              <a:t>точен</a:t>
            </a:r>
            <a:r>
              <a:rPr sz="1750" b="1" dirty="0">
                <a:solidFill>
                  <a:srgbClr val="1F2937"/>
                </a:solidFill>
                <a:latin typeface="Aptos"/>
                <a:ea typeface="Aptos"/>
                <a:cs typeface="Aptos"/>
              </a:rPr>
              <a:t> </a:t>
            </a:r>
            <a:r>
              <a:rPr sz="1750" b="1" dirty="0" err="1">
                <a:solidFill>
                  <a:srgbClr val="1F2937"/>
                </a:solidFill>
                <a:latin typeface="Aptos"/>
                <a:ea typeface="Aptos"/>
                <a:cs typeface="Aptos"/>
              </a:rPr>
              <a:t>отговор</a:t>
            </a:r>
            <a:r>
              <a:rPr sz="1750" b="1" dirty="0">
                <a:solidFill>
                  <a:srgbClr val="1F2937"/>
                </a:solidFill>
                <a:latin typeface="Aptos"/>
                <a:ea typeface="Aptos"/>
                <a:cs typeface="Aptos"/>
              </a:rPr>
              <a:t>.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F4A2C467-24CE-443B-A05C-6943FDEF28C2}"/>
              </a:ext>
            </a:extLst>
          </p:cNvPr>
          <p:cNvSpPr>
            <a:spLocks noGrp="1"/>
          </p:cNvSpPr>
          <p:nvPr/>
        </p:nvSpPr>
        <p:spPr>
          <a:xfrm>
            <a:off x="868680" y="2286000"/>
            <a:ext cx="512064" cy="512064"/>
          </a:xfrm>
          <a:prstGeom prst="ellipse">
            <a:avLst/>
          </a:prstGeom>
          <a:solidFill>
            <a:srgbClr val="3D967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600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66E005E-962B-4E1C-9A0D-2560EF4A2112}"/>
              </a:ext>
            </a:extLst>
          </p:cNvPr>
          <p:cNvSpPr>
            <a:spLocks noGrp="1"/>
          </p:cNvSpPr>
          <p:nvPr/>
        </p:nvSpPr>
        <p:spPr>
          <a:xfrm>
            <a:off x="1545336" y="2313432"/>
            <a:ext cx="5212080" cy="457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buNone/>
            </a:pPr>
            <a:r>
              <a:rPr sz="1750" b="1">
                <a:solidFill>
                  <a:srgbClr val="1F2937"/>
                </a:solidFill>
                <a:latin typeface="Aptos"/>
                <a:ea typeface="Aptos"/>
                <a:cs typeface="Aptos"/>
              </a:rPr>
              <a:t>Създайте 3 кратки свързани загадки.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585477E0-B5A4-4407-B8BB-3E3C6284D9AA}"/>
              </a:ext>
            </a:extLst>
          </p:cNvPr>
          <p:cNvSpPr>
            <a:spLocks noGrp="1"/>
          </p:cNvSpPr>
          <p:nvPr/>
        </p:nvSpPr>
        <p:spPr>
          <a:xfrm>
            <a:off x="868680" y="2999232"/>
            <a:ext cx="512064" cy="512064"/>
          </a:xfrm>
          <a:prstGeom prst="ellipse">
            <a:avLst/>
          </a:prstGeom>
          <a:solidFill>
            <a:srgbClr val="E992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600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25172E2-2CA3-4288-908E-7F76A13E37AC}"/>
              </a:ext>
            </a:extLst>
          </p:cNvPr>
          <p:cNvSpPr>
            <a:spLocks noGrp="1"/>
          </p:cNvSpPr>
          <p:nvPr/>
        </p:nvSpPr>
        <p:spPr>
          <a:xfrm>
            <a:off x="1545336" y="3026664"/>
            <a:ext cx="5212080" cy="6248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buNone/>
            </a:pPr>
            <a:r>
              <a:rPr sz="1750" b="1">
                <a:solidFill>
                  <a:srgbClr val="1F2937"/>
                </a:solidFill>
                <a:latin typeface="Aptos"/>
                <a:ea typeface="Aptos"/>
                <a:cs typeface="Aptos"/>
              </a:rPr>
              <a:t>Запишете входа, проверката и резултата за всяка загадка.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FCF66517-B7E3-4491-B4EF-3BA0924389F2}"/>
              </a:ext>
            </a:extLst>
          </p:cNvPr>
          <p:cNvSpPr>
            <a:spLocks noGrp="1"/>
          </p:cNvSpPr>
          <p:nvPr/>
        </p:nvSpPr>
        <p:spPr>
          <a:xfrm>
            <a:off x="868680" y="3712463"/>
            <a:ext cx="512064" cy="512064"/>
          </a:xfrm>
          <a:prstGeom prst="ellipse">
            <a:avLst/>
          </a:prstGeom>
          <a:solidFill>
            <a:srgbClr val="5763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600" b="1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71B3F3F-9CE0-4A62-8655-DDF577D438BA}"/>
              </a:ext>
            </a:extLst>
          </p:cNvPr>
          <p:cNvSpPr>
            <a:spLocks noGrp="1"/>
          </p:cNvSpPr>
          <p:nvPr/>
        </p:nvSpPr>
        <p:spPr>
          <a:xfrm>
            <a:off x="1545336" y="3739896"/>
            <a:ext cx="5212080" cy="457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buNone/>
            </a:pPr>
            <a:r>
              <a:rPr sz="1750" b="1">
                <a:solidFill>
                  <a:srgbClr val="1F2937"/>
                </a:solidFill>
                <a:latin typeface="Aptos"/>
                <a:ea typeface="Aptos"/>
                <a:cs typeface="Aptos"/>
              </a:rPr>
              <a:t>Добавете действие при грешен отговор.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B96E712D-C645-4F07-B6F2-E27F9DC01232}"/>
              </a:ext>
            </a:extLst>
          </p:cNvPr>
          <p:cNvSpPr>
            <a:spLocks noGrp="1"/>
          </p:cNvSpPr>
          <p:nvPr/>
        </p:nvSpPr>
        <p:spPr>
          <a:xfrm>
            <a:off x="868680" y="4425696"/>
            <a:ext cx="512064" cy="512064"/>
          </a:xfrm>
          <a:prstGeom prst="ellipse">
            <a:avLst/>
          </a:prstGeom>
          <a:solidFill>
            <a:srgbClr val="7456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600" b="1">
                <a:solidFill>
                  <a:srgbClr val="FFFFFF"/>
                </a:solidFill>
              </a:rPr>
              <a:t>5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DB99406-B836-4F23-8A9E-0533C77338D7}"/>
              </a:ext>
            </a:extLst>
          </p:cNvPr>
          <p:cNvSpPr>
            <a:spLocks noGrp="1"/>
          </p:cNvSpPr>
          <p:nvPr/>
        </p:nvSpPr>
        <p:spPr>
          <a:xfrm>
            <a:off x="1545336" y="4453128"/>
            <a:ext cx="5212080" cy="457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buNone/>
            </a:pPr>
            <a:r>
              <a:rPr sz="1750" b="1">
                <a:solidFill>
                  <a:srgbClr val="1F2937"/>
                </a:solidFill>
                <a:latin typeface="Aptos"/>
                <a:ea typeface="Aptos"/>
                <a:cs typeface="Aptos"/>
              </a:rPr>
              <a:t>Прегледайте целия ред като нов играч.</a:t>
            </a: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AFDA4CB8-243C-4FCC-99AF-23274C3A3EEA}"/>
              </a:ext>
            </a:extLst>
          </p:cNvPr>
          <p:cNvSpPr>
            <a:spLocks noGrp="1"/>
          </p:cNvSpPr>
          <p:nvPr/>
        </p:nvSpPr>
        <p:spPr>
          <a:xfrm>
            <a:off x="6465452" y="1645920"/>
            <a:ext cx="4754880" cy="3566160"/>
          </a:xfrm>
          <a:prstGeom prst="roundRect">
            <a:avLst/>
          </a:prstGeom>
          <a:solidFill>
            <a:srgbClr val="E9F7EF"/>
          </a:solidFill>
          <a:ln>
            <a:solidFill>
              <a:srgbClr val="DAE2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498EF7B-55E4-4A24-874C-F110DCAAC7A9}"/>
              </a:ext>
            </a:extLst>
          </p:cNvPr>
          <p:cNvSpPr>
            <a:spLocks noGrp="1"/>
          </p:cNvSpPr>
          <p:nvPr/>
        </p:nvSpPr>
        <p:spPr>
          <a:xfrm>
            <a:off x="6602336" y="1755648"/>
            <a:ext cx="438912" cy="420624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>
              <a:buNone/>
            </a:pPr>
            <a:r>
              <a:rPr sz="2100" b="1" dirty="0">
                <a:solidFill>
                  <a:srgbClr val="3D9670"/>
                </a:solidFill>
                <a:latin typeface="Aptos"/>
                <a:ea typeface="Aptos"/>
                <a:cs typeface="Aptos"/>
              </a:rPr>
              <a:t>✓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7D7FAE4-0222-41BB-BFBA-E5030E4AF76F}"/>
              </a:ext>
            </a:extLst>
          </p:cNvPr>
          <p:cNvSpPr>
            <a:spLocks noGrp="1"/>
          </p:cNvSpPr>
          <p:nvPr/>
        </p:nvSpPr>
        <p:spPr>
          <a:xfrm>
            <a:off x="7096112" y="1792224"/>
            <a:ext cx="3931920" cy="420624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buNone/>
            </a:pPr>
            <a:r>
              <a:rPr sz="1800" b="1" dirty="0" err="1">
                <a:solidFill>
                  <a:srgbClr val="132B4D"/>
                </a:solidFill>
                <a:latin typeface="Aptos"/>
                <a:ea typeface="Aptos"/>
                <a:cs typeface="Aptos"/>
              </a:rPr>
              <a:t>Преди</a:t>
            </a:r>
            <a:r>
              <a:rPr sz="1800" b="1" dirty="0">
                <a:solidFill>
                  <a:srgbClr val="132B4D"/>
                </a:solidFill>
                <a:latin typeface="Aptos"/>
                <a:ea typeface="Aptos"/>
                <a:cs typeface="Aptos"/>
              </a:rPr>
              <a:t> </a:t>
            </a:r>
            <a:r>
              <a:rPr sz="1800" b="1" dirty="0" err="1">
                <a:solidFill>
                  <a:srgbClr val="132B4D"/>
                </a:solidFill>
                <a:latin typeface="Aptos"/>
                <a:ea typeface="Aptos"/>
                <a:cs typeface="Aptos"/>
              </a:rPr>
              <a:t>размяната</a:t>
            </a:r>
            <a:endParaRPr sz="1800" b="1" dirty="0">
              <a:solidFill>
                <a:srgbClr val="132B4D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D2BA13A-AFB2-4447-B32E-0D19F3A35188}"/>
              </a:ext>
            </a:extLst>
          </p:cNvPr>
          <p:cNvSpPr>
            <a:spLocks noGrp="1"/>
          </p:cNvSpPr>
          <p:nvPr/>
        </p:nvSpPr>
        <p:spPr>
          <a:xfrm>
            <a:off x="6620624" y="2340864"/>
            <a:ext cx="4389120" cy="27249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buNone/>
              <a:defRPr sz="1450">
                <a:solidFill>
                  <a:srgbClr val="1F2937"/>
                </a:solidFill>
                <a:latin typeface="Aptos"/>
                <a:ea typeface="Aptos"/>
                <a:cs typeface="Aptos"/>
              </a:defRPr>
            </a:pPr>
            <a:r>
              <a:rPr dirty="0" err="1"/>
              <a:t>Проверете</a:t>
            </a:r>
            <a:r>
              <a:rPr dirty="0"/>
              <a:t> </a:t>
            </a:r>
            <a:r>
              <a:rPr dirty="0" err="1"/>
              <a:t>решенията</a:t>
            </a:r>
            <a:r>
              <a:rPr dirty="0"/>
              <a:t> </a:t>
            </a:r>
            <a:r>
              <a:rPr dirty="0" err="1"/>
              <a:t>сами</a:t>
            </a:r>
            <a:r>
              <a:rPr dirty="0"/>
              <a:t>.</a:t>
            </a:r>
          </a:p>
          <a:p>
            <a:pPr>
              <a:spcAft>
                <a:spcPts val="500"/>
              </a:spcAft>
              <a:buNone/>
              <a:defRPr sz="1450">
                <a:solidFill>
                  <a:srgbClr val="1F2937"/>
                </a:solidFill>
                <a:latin typeface="Aptos"/>
                <a:ea typeface="Aptos"/>
                <a:cs typeface="Aptos"/>
              </a:defRPr>
            </a:pP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допълвайте</a:t>
            </a:r>
            <a:r>
              <a:rPr dirty="0"/>
              <a:t> </a:t>
            </a:r>
            <a:r>
              <a:rPr dirty="0" err="1"/>
              <a:t>липсващи</a:t>
            </a:r>
            <a:r>
              <a:rPr dirty="0"/>
              <a:t> </a:t>
            </a:r>
            <a:r>
              <a:rPr dirty="0" err="1"/>
              <a:t>стъпки</a:t>
            </a:r>
            <a:r>
              <a:rPr dirty="0"/>
              <a:t> </a:t>
            </a:r>
            <a:r>
              <a:rPr dirty="0" err="1"/>
              <a:t>устно</a:t>
            </a:r>
            <a:r>
              <a:rPr dirty="0"/>
              <a:t>.</a:t>
            </a:r>
          </a:p>
          <a:p>
            <a:pPr>
              <a:spcAft>
                <a:spcPts val="500"/>
              </a:spcAft>
              <a:buNone/>
              <a:defRPr sz="1450">
                <a:solidFill>
                  <a:srgbClr val="1F2937"/>
                </a:solidFill>
                <a:latin typeface="Aptos"/>
                <a:ea typeface="Aptos"/>
                <a:cs typeface="Aptos"/>
              </a:defRPr>
            </a:pPr>
            <a:r>
              <a:rPr dirty="0" err="1"/>
              <a:t>Предайте</a:t>
            </a:r>
            <a:r>
              <a:rPr dirty="0"/>
              <a:t> </a:t>
            </a:r>
            <a:r>
              <a:rPr dirty="0" err="1"/>
              <a:t>мисията</a:t>
            </a:r>
            <a:r>
              <a:rPr dirty="0"/>
              <a:t> и </a:t>
            </a:r>
            <a:r>
              <a:rPr dirty="0" err="1"/>
              <a:t>отделния</a:t>
            </a:r>
            <a:r>
              <a:rPr dirty="0"/>
              <a:t> </a:t>
            </a:r>
            <a:r>
              <a:rPr dirty="0" err="1"/>
              <a:t>ключ</a:t>
            </a:r>
            <a:r>
              <a:rPr dirty="0"/>
              <a:t> с </a:t>
            </a:r>
            <a:r>
              <a:rPr dirty="0" err="1"/>
              <a:t>отговорите</a:t>
            </a:r>
            <a:r>
              <a:rPr dirty="0"/>
              <a:t>.</a:t>
            </a:r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FB1730E3-CE8F-42D5-B19E-72388B5E41D8}"/>
              </a:ext>
            </a:extLst>
          </p:cNvPr>
          <p:cNvSpPr>
            <a:spLocks noGrp="1"/>
          </p:cNvSpPr>
          <p:nvPr/>
        </p:nvSpPr>
        <p:spPr>
          <a:xfrm>
            <a:off x="9430207" y="6309360"/>
            <a:ext cx="2441448" cy="347472"/>
          </a:xfrm>
          <a:prstGeom prst="roundRect">
            <a:avLst/>
          </a:prstGeom>
          <a:solidFill>
            <a:srgbClr val="FFF6E7"/>
          </a:solidFill>
          <a:ln>
            <a:solidFill>
              <a:srgbClr val="E9923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050" b="1">
                <a:solidFill>
                  <a:srgbClr val="1F2937"/>
                </a:solidFill>
                <a:latin typeface="Aptos"/>
                <a:ea typeface="Aptos"/>
                <a:cs typeface="Aptos"/>
              </a:rPr>
              <a:t>Екипна работа • 10 мин.</a:t>
            </a:r>
          </a:p>
        </p:txBody>
      </p:sp>
    </p:spTree>
    <p:extLst>
      <p:ext uri="{BB962C8B-B14F-4D97-AF65-F5344CB8AC3E}">
        <p14:creationId xmlns:p14="http://schemas.microsoft.com/office/powerpoint/2010/main" val="3687693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1FD0B87-50CC-46C0-9434-9469EDC1A831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066751E-71F4-45EE-8009-F9BC856E879A}"/>
              </a:ext>
            </a:extLst>
          </p:cNvPr>
          <p:cNvSpPr>
            <a:spLocks noGrp="1"/>
          </p:cNvSpPr>
          <p:nvPr/>
        </p:nvSpPr>
        <p:spPr>
          <a:xfrm>
            <a:off x="594360" y="301752"/>
            <a:ext cx="10972800" cy="566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buNone/>
            </a:pPr>
            <a:r>
              <a:rPr sz="2800" b="1">
                <a:solidFill>
                  <a:srgbClr val="132B4D"/>
                </a:solidFill>
                <a:latin typeface="Aptos Display"/>
                <a:ea typeface="Aptos Display"/>
                <a:cs typeface="Aptos Display"/>
              </a:rPr>
              <a:t>Размяна и реално тестване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7942528-65EA-487C-8B8E-DAA4D0C9F243}"/>
              </a:ext>
            </a:extLst>
          </p:cNvPr>
          <p:cNvSpPr>
            <a:spLocks noGrp="1"/>
          </p:cNvSpPr>
          <p:nvPr/>
        </p:nvSpPr>
        <p:spPr>
          <a:xfrm>
            <a:off x="621792" y="877824"/>
            <a:ext cx="10789920" cy="38404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buNone/>
            </a:pPr>
            <a:r>
              <a:rPr sz="1450" b="0">
                <a:solidFill>
                  <a:srgbClr val="657181"/>
                </a:solidFill>
                <a:latin typeface="Aptos"/>
                <a:ea typeface="Aptos"/>
                <a:cs typeface="Aptos"/>
              </a:rPr>
              <a:t>Тестерите следват написаното буквално и отбелязват какво се случва.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65114B3-FB22-46A3-8A22-74DC31C317BB}"/>
              </a:ext>
            </a:extLst>
          </p:cNvPr>
          <p:cNvSpPr>
            <a:spLocks noGrp="1"/>
          </p:cNvSpPr>
          <p:nvPr/>
        </p:nvSpPr>
        <p:spPr>
          <a:xfrm>
            <a:off x="621792" y="1298448"/>
            <a:ext cx="1051560" cy="64008"/>
          </a:xfrm>
          <a:prstGeom prst="rect">
            <a:avLst/>
          </a:prstGeom>
          <a:solidFill>
            <a:srgbClr val="118A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F76534A-1CF0-4042-AF1C-80DA2CA66B5A}"/>
              </a:ext>
            </a:extLst>
          </p:cNvPr>
          <p:cNvSpPr>
            <a:spLocks noGrp="1"/>
          </p:cNvSpPr>
          <p:nvPr/>
        </p:nvSpPr>
        <p:spPr>
          <a:xfrm>
            <a:off x="621792" y="1627632"/>
            <a:ext cx="2468880" cy="621792"/>
          </a:xfrm>
          <a:prstGeom prst="rect">
            <a:avLst/>
          </a:prstGeom>
          <a:solidFill>
            <a:srgbClr val="132B4D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F6A9BDF-86AB-4B2E-84B6-BEE6958820EE}"/>
              </a:ext>
            </a:extLst>
          </p:cNvPr>
          <p:cNvSpPr>
            <a:spLocks noGrp="1"/>
          </p:cNvSpPr>
          <p:nvPr/>
        </p:nvSpPr>
        <p:spPr>
          <a:xfrm>
            <a:off x="694944" y="1783080"/>
            <a:ext cx="2322576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>
              <a:buNone/>
            </a:pPr>
            <a:r>
              <a:rPr sz="12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Проверка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BD079FD-7001-4494-BDF3-AEF11332EF43}"/>
              </a:ext>
            </a:extLst>
          </p:cNvPr>
          <p:cNvSpPr>
            <a:spLocks noGrp="1"/>
          </p:cNvSpPr>
          <p:nvPr/>
        </p:nvSpPr>
        <p:spPr>
          <a:xfrm>
            <a:off x="3090672" y="1627632"/>
            <a:ext cx="2651760" cy="621792"/>
          </a:xfrm>
          <a:prstGeom prst="rect">
            <a:avLst/>
          </a:prstGeom>
          <a:solidFill>
            <a:srgbClr val="132B4D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1BC5EB0-53C5-434B-8C53-24290FFA2943}"/>
              </a:ext>
            </a:extLst>
          </p:cNvPr>
          <p:cNvSpPr>
            <a:spLocks noGrp="1"/>
          </p:cNvSpPr>
          <p:nvPr/>
        </p:nvSpPr>
        <p:spPr>
          <a:xfrm>
            <a:off x="3163824" y="1783080"/>
            <a:ext cx="2505456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>
              <a:buNone/>
            </a:pPr>
            <a:r>
              <a:rPr sz="12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Очаквано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6BCA3CF-EE0A-456B-9CAA-A52412821653}"/>
              </a:ext>
            </a:extLst>
          </p:cNvPr>
          <p:cNvSpPr>
            <a:spLocks noGrp="1"/>
          </p:cNvSpPr>
          <p:nvPr/>
        </p:nvSpPr>
        <p:spPr>
          <a:xfrm>
            <a:off x="5742431" y="1627632"/>
            <a:ext cx="2651760" cy="621792"/>
          </a:xfrm>
          <a:prstGeom prst="rect">
            <a:avLst/>
          </a:prstGeom>
          <a:solidFill>
            <a:srgbClr val="132B4D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3A8179C-6679-4D6F-8082-98C250C82142}"/>
              </a:ext>
            </a:extLst>
          </p:cNvPr>
          <p:cNvSpPr>
            <a:spLocks noGrp="1"/>
          </p:cNvSpPr>
          <p:nvPr/>
        </p:nvSpPr>
        <p:spPr>
          <a:xfrm>
            <a:off x="5815583" y="1783080"/>
            <a:ext cx="2505456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>
              <a:buNone/>
            </a:pPr>
            <a:r>
              <a:rPr sz="12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Получено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487E983-8A1D-431C-BA3F-9FF4B8496D46}"/>
              </a:ext>
            </a:extLst>
          </p:cNvPr>
          <p:cNvSpPr>
            <a:spLocks noGrp="1"/>
          </p:cNvSpPr>
          <p:nvPr/>
        </p:nvSpPr>
        <p:spPr>
          <a:xfrm>
            <a:off x="8394192" y="1627632"/>
            <a:ext cx="3657600" cy="621792"/>
          </a:xfrm>
          <a:prstGeom prst="rect">
            <a:avLst/>
          </a:prstGeom>
          <a:solidFill>
            <a:srgbClr val="132B4D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22ED899-B506-4DA7-A747-D6D616767FAD}"/>
              </a:ext>
            </a:extLst>
          </p:cNvPr>
          <p:cNvSpPr>
            <a:spLocks noGrp="1"/>
          </p:cNvSpPr>
          <p:nvPr/>
        </p:nvSpPr>
        <p:spPr>
          <a:xfrm>
            <a:off x="8467344" y="1783080"/>
            <a:ext cx="3511296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>
              <a:buNone/>
            </a:pPr>
            <a:r>
              <a:rPr sz="12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Бележка към авторите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8234DFD-3C38-443F-8673-461078230EE5}"/>
              </a:ext>
            </a:extLst>
          </p:cNvPr>
          <p:cNvSpPr>
            <a:spLocks noGrp="1"/>
          </p:cNvSpPr>
          <p:nvPr/>
        </p:nvSpPr>
        <p:spPr>
          <a:xfrm>
            <a:off x="621792" y="2249424"/>
            <a:ext cx="2468880" cy="658368"/>
          </a:xfrm>
          <a:prstGeom prst="rect">
            <a:avLst/>
          </a:prstGeom>
          <a:solidFill>
            <a:srgbClr val="FFFFFF"/>
          </a:solidFill>
          <a:ln>
            <a:solidFill>
              <a:srgbClr val="D2DC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01240A7-F08D-4E25-98A3-D6FB108ACCCA}"/>
              </a:ext>
            </a:extLst>
          </p:cNvPr>
          <p:cNvSpPr>
            <a:spLocks noGrp="1"/>
          </p:cNvSpPr>
          <p:nvPr/>
        </p:nvSpPr>
        <p:spPr>
          <a:xfrm>
            <a:off x="694944" y="2423160"/>
            <a:ext cx="2322576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>
              <a:buNone/>
            </a:pPr>
            <a:r>
              <a:rPr sz="1170" b="0">
                <a:solidFill>
                  <a:srgbClr val="1F2937"/>
                </a:solidFill>
                <a:latin typeface="Aptos"/>
                <a:ea typeface="Aptos"/>
                <a:cs typeface="Aptos"/>
              </a:rPr>
              <a:t>Първа загадка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E55268C-4211-4C28-B3EA-89B52D410C47}"/>
              </a:ext>
            </a:extLst>
          </p:cNvPr>
          <p:cNvSpPr>
            <a:spLocks noGrp="1"/>
          </p:cNvSpPr>
          <p:nvPr/>
        </p:nvSpPr>
        <p:spPr>
          <a:xfrm>
            <a:off x="3090672" y="2249424"/>
            <a:ext cx="2651760" cy="658368"/>
          </a:xfrm>
          <a:prstGeom prst="rect">
            <a:avLst/>
          </a:prstGeom>
          <a:solidFill>
            <a:srgbClr val="FFFFFF"/>
          </a:solidFill>
          <a:ln>
            <a:solidFill>
              <a:srgbClr val="D2DC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9918046-746A-4BE3-9A4C-24309046BF81}"/>
              </a:ext>
            </a:extLst>
          </p:cNvPr>
          <p:cNvSpPr>
            <a:spLocks noGrp="1"/>
          </p:cNvSpPr>
          <p:nvPr/>
        </p:nvSpPr>
        <p:spPr>
          <a:xfrm>
            <a:off x="3163824" y="2423160"/>
            <a:ext cx="2505456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>
              <a:buNone/>
            </a:pPr>
            <a:r>
              <a:rPr sz="1170" b="0">
                <a:solidFill>
                  <a:srgbClr val="1F2937"/>
                </a:solidFill>
                <a:latin typeface="Aptos"/>
                <a:ea typeface="Aptos"/>
                <a:cs typeface="Aptos"/>
              </a:rPr>
              <a:t>ясен вход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2471395-2359-4FC2-9748-C7E8821FD677}"/>
              </a:ext>
            </a:extLst>
          </p:cNvPr>
          <p:cNvSpPr>
            <a:spLocks noGrp="1"/>
          </p:cNvSpPr>
          <p:nvPr/>
        </p:nvSpPr>
        <p:spPr>
          <a:xfrm>
            <a:off x="5742431" y="2249424"/>
            <a:ext cx="2651760" cy="658368"/>
          </a:xfrm>
          <a:prstGeom prst="rect">
            <a:avLst/>
          </a:prstGeom>
          <a:solidFill>
            <a:srgbClr val="FFFFFF"/>
          </a:solidFill>
          <a:ln>
            <a:solidFill>
              <a:srgbClr val="D2DC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88388A9-0241-4E4F-9B39-9622FBA7EE27}"/>
              </a:ext>
            </a:extLst>
          </p:cNvPr>
          <p:cNvSpPr>
            <a:spLocks noGrp="1"/>
          </p:cNvSpPr>
          <p:nvPr/>
        </p:nvSpPr>
        <p:spPr>
          <a:xfrm>
            <a:off x="5815583" y="2423160"/>
            <a:ext cx="2505456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>
              <a:buNone/>
            </a:pPr>
            <a:r>
              <a:rPr sz="1170" b="0">
                <a:solidFill>
                  <a:srgbClr val="1F2937"/>
                </a:solidFill>
                <a:latin typeface="Aptos"/>
                <a:ea typeface="Aptos"/>
                <a:cs typeface="Aptos"/>
              </a:rPr>
              <a:t>........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5A94269-F5C4-42BD-B0F8-C2307F4FFED0}"/>
              </a:ext>
            </a:extLst>
          </p:cNvPr>
          <p:cNvSpPr>
            <a:spLocks noGrp="1"/>
          </p:cNvSpPr>
          <p:nvPr/>
        </p:nvSpPr>
        <p:spPr>
          <a:xfrm>
            <a:off x="8394192" y="2249424"/>
            <a:ext cx="3657600" cy="658368"/>
          </a:xfrm>
          <a:prstGeom prst="rect">
            <a:avLst/>
          </a:prstGeom>
          <a:solidFill>
            <a:srgbClr val="FFFFFF"/>
          </a:solidFill>
          <a:ln>
            <a:solidFill>
              <a:srgbClr val="D2DC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17EBEE2-123A-4356-AC85-6E83A6F4C091}"/>
              </a:ext>
            </a:extLst>
          </p:cNvPr>
          <p:cNvSpPr>
            <a:spLocks noGrp="1"/>
          </p:cNvSpPr>
          <p:nvPr/>
        </p:nvSpPr>
        <p:spPr>
          <a:xfrm>
            <a:off x="8467344" y="2423160"/>
            <a:ext cx="3511296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>
              <a:buNone/>
            </a:pPr>
            <a:r>
              <a:rPr sz="1170" b="0">
                <a:solidFill>
                  <a:srgbClr val="1F2937"/>
                </a:solidFill>
                <a:latin typeface="Aptos"/>
                <a:ea typeface="Aptos"/>
                <a:cs typeface="Aptos"/>
              </a:rPr>
              <a:t>........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C64DF36-C70A-4228-AD26-66BAB10233FD}"/>
              </a:ext>
            </a:extLst>
          </p:cNvPr>
          <p:cNvSpPr>
            <a:spLocks noGrp="1"/>
          </p:cNvSpPr>
          <p:nvPr/>
        </p:nvSpPr>
        <p:spPr>
          <a:xfrm>
            <a:off x="621792" y="2907791"/>
            <a:ext cx="2468880" cy="658368"/>
          </a:xfrm>
          <a:prstGeom prst="rect">
            <a:avLst/>
          </a:prstGeom>
          <a:solidFill>
            <a:srgbClr val="E8F7FC"/>
          </a:solidFill>
          <a:ln>
            <a:solidFill>
              <a:srgbClr val="D2DC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25F80FD-66DF-4581-A48C-E87B1C10E004}"/>
              </a:ext>
            </a:extLst>
          </p:cNvPr>
          <p:cNvSpPr>
            <a:spLocks noGrp="1"/>
          </p:cNvSpPr>
          <p:nvPr/>
        </p:nvSpPr>
        <p:spPr>
          <a:xfrm>
            <a:off x="694944" y="3081528"/>
            <a:ext cx="2322576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>
              <a:buNone/>
            </a:pPr>
            <a:r>
              <a:rPr sz="1170" b="0">
                <a:solidFill>
                  <a:srgbClr val="1F2937"/>
                </a:solidFill>
                <a:latin typeface="Aptos"/>
                <a:ea typeface="Aptos"/>
                <a:cs typeface="Aptos"/>
              </a:rPr>
              <a:t>Грешен отговор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4DE92F1-00AE-44A2-A76C-DDF78D6E0BC3}"/>
              </a:ext>
            </a:extLst>
          </p:cNvPr>
          <p:cNvSpPr>
            <a:spLocks noGrp="1"/>
          </p:cNvSpPr>
          <p:nvPr/>
        </p:nvSpPr>
        <p:spPr>
          <a:xfrm>
            <a:off x="3090672" y="2907791"/>
            <a:ext cx="2651760" cy="658368"/>
          </a:xfrm>
          <a:prstGeom prst="rect">
            <a:avLst/>
          </a:prstGeom>
          <a:solidFill>
            <a:srgbClr val="E8F7FC"/>
          </a:solidFill>
          <a:ln>
            <a:solidFill>
              <a:srgbClr val="D2DC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18F4C43-2E24-4EF3-A0BC-BBC93BA732AB}"/>
              </a:ext>
            </a:extLst>
          </p:cNvPr>
          <p:cNvSpPr>
            <a:spLocks noGrp="1"/>
          </p:cNvSpPr>
          <p:nvPr/>
        </p:nvSpPr>
        <p:spPr>
          <a:xfrm>
            <a:off x="3163824" y="3081528"/>
            <a:ext cx="2505456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>
              <a:buNone/>
            </a:pPr>
            <a:r>
              <a:rPr sz="1170" b="0">
                <a:solidFill>
                  <a:srgbClr val="1F2937"/>
                </a:solidFill>
                <a:latin typeface="Aptos"/>
                <a:ea typeface="Aptos"/>
                <a:cs typeface="Aptos"/>
              </a:rPr>
              <a:t>полезна насока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6E17E87-C482-42EE-8B87-B69EDED59342}"/>
              </a:ext>
            </a:extLst>
          </p:cNvPr>
          <p:cNvSpPr>
            <a:spLocks noGrp="1"/>
          </p:cNvSpPr>
          <p:nvPr/>
        </p:nvSpPr>
        <p:spPr>
          <a:xfrm>
            <a:off x="5742431" y="2907791"/>
            <a:ext cx="2651760" cy="658368"/>
          </a:xfrm>
          <a:prstGeom prst="rect">
            <a:avLst/>
          </a:prstGeom>
          <a:solidFill>
            <a:srgbClr val="E8F7FC"/>
          </a:solidFill>
          <a:ln>
            <a:solidFill>
              <a:srgbClr val="D2DC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25234F2-4C9A-4F1C-B9BA-18DA07149887}"/>
              </a:ext>
            </a:extLst>
          </p:cNvPr>
          <p:cNvSpPr>
            <a:spLocks noGrp="1"/>
          </p:cNvSpPr>
          <p:nvPr/>
        </p:nvSpPr>
        <p:spPr>
          <a:xfrm>
            <a:off x="5815583" y="3081528"/>
            <a:ext cx="2505456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>
              <a:buNone/>
            </a:pPr>
            <a:r>
              <a:rPr sz="1170" b="0">
                <a:solidFill>
                  <a:srgbClr val="1F2937"/>
                </a:solidFill>
                <a:latin typeface="Aptos"/>
                <a:ea typeface="Aptos"/>
                <a:cs typeface="Aptos"/>
              </a:rPr>
              <a:t>........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504500E-D67F-429D-830D-5871B9E6281D}"/>
              </a:ext>
            </a:extLst>
          </p:cNvPr>
          <p:cNvSpPr>
            <a:spLocks noGrp="1"/>
          </p:cNvSpPr>
          <p:nvPr/>
        </p:nvSpPr>
        <p:spPr>
          <a:xfrm>
            <a:off x="8394192" y="2907791"/>
            <a:ext cx="3657600" cy="658368"/>
          </a:xfrm>
          <a:prstGeom prst="rect">
            <a:avLst/>
          </a:prstGeom>
          <a:solidFill>
            <a:srgbClr val="E8F7FC"/>
          </a:solidFill>
          <a:ln>
            <a:solidFill>
              <a:srgbClr val="D2DC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6DD8ECC-75D7-4240-A1BC-B6B3E18F38B9}"/>
              </a:ext>
            </a:extLst>
          </p:cNvPr>
          <p:cNvSpPr>
            <a:spLocks noGrp="1"/>
          </p:cNvSpPr>
          <p:nvPr/>
        </p:nvSpPr>
        <p:spPr>
          <a:xfrm>
            <a:off x="8467344" y="3081528"/>
            <a:ext cx="3511296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>
              <a:buNone/>
            </a:pPr>
            <a:r>
              <a:rPr sz="1170" b="0">
                <a:solidFill>
                  <a:srgbClr val="1F2937"/>
                </a:solidFill>
                <a:latin typeface="Aptos"/>
                <a:ea typeface="Aptos"/>
                <a:cs typeface="Aptos"/>
              </a:rPr>
              <a:t>........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4867FBD1-4666-4F79-B44E-EF32C62D335A}"/>
              </a:ext>
            </a:extLst>
          </p:cNvPr>
          <p:cNvSpPr>
            <a:spLocks noGrp="1"/>
          </p:cNvSpPr>
          <p:nvPr/>
        </p:nvSpPr>
        <p:spPr>
          <a:xfrm>
            <a:off x="621792" y="3566160"/>
            <a:ext cx="2468880" cy="658368"/>
          </a:xfrm>
          <a:prstGeom prst="rect">
            <a:avLst/>
          </a:prstGeom>
          <a:solidFill>
            <a:srgbClr val="FFFFFF"/>
          </a:solidFill>
          <a:ln>
            <a:solidFill>
              <a:srgbClr val="D2DC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ADF1D0F-C406-4D84-93F9-6F554B216CD7}"/>
              </a:ext>
            </a:extLst>
          </p:cNvPr>
          <p:cNvSpPr>
            <a:spLocks noGrp="1"/>
          </p:cNvSpPr>
          <p:nvPr/>
        </p:nvSpPr>
        <p:spPr>
          <a:xfrm>
            <a:off x="694944" y="3739896"/>
            <a:ext cx="2322576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>
              <a:buNone/>
            </a:pPr>
            <a:r>
              <a:rPr sz="1170" b="0">
                <a:solidFill>
                  <a:srgbClr val="1F2937"/>
                </a:solidFill>
                <a:latin typeface="Aptos"/>
                <a:ea typeface="Aptos"/>
                <a:cs typeface="Aptos"/>
              </a:rPr>
              <a:t>Ред на стъпките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42F4B9E0-FBB4-42A9-97E7-EF6C4F436001}"/>
              </a:ext>
            </a:extLst>
          </p:cNvPr>
          <p:cNvSpPr>
            <a:spLocks noGrp="1"/>
          </p:cNvSpPr>
          <p:nvPr/>
        </p:nvSpPr>
        <p:spPr>
          <a:xfrm>
            <a:off x="3090672" y="3566160"/>
            <a:ext cx="2651760" cy="658368"/>
          </a:xfrm>
          <a:prstGeom prst="rect">
            <a:avLst/>
          </a:prstGeom>
          <a:solidFill>
            <a:srgbClr val="FFFFFF"/>
          </a:solidFill>
          <a:ln>
            <a:solidFill>
              <a:srgbClr val="D2DC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395219B-B74D-4F63-BA4C-B95772FC524A}"/>
              </a:ext>
            </a:extLst>
          </p:cNvPr>
          <p:cNvSpPr>
            <a:spLocks noGrp="1"/>
          </p:cNvSpPr>
          <p:nvPr/>
        </p:nvSpPr>
        <p:spPr>
          <a:xfrm>
            <a:off x="3163824" y="3739896"/>
            <a:ext cx="2505456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>
              <a:buNone/>
            </a:pPr>
            <a:r>
              <a:rPr sz="1170" b="0">
                <a:solidFill>
                  <a:srgbClr val="1F2937"/>
                </a:solidFill>
                <a:latin typeface="Aptos"/>
                <a:ea typeface="Aptos"/>
                <a:cs typeface="Aptos"/>
              </a:rPr>
              <a:t>без блокиране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F0C99902-C5D4-4E65-AFA3-13BA093AADEE}"/>
              </a:ext>
            </a:extLst>
          </p:cNvPr>
          <p:cNvSpPr>
            <a:spLocks noGrp="1"/>
          </p:cNvSpPr>
          <p:nvPr/>
        </p:nvSpPr>
        <p:spPr>
          <a:xfrm>
            <a:off x="5742431" y="3566160"/>
            <a:ext cx="2651760" cy="658368"/>
          </a:xfrm>
          <a:prstGeom prst="rect">
            <a:avLst/>
          </a:prstGeom>
          <a:solidFill>
            <a:srgbClr val="FFFFFF"/>
          </a:solidFill>
          <a:ln>
            <a:solidFill>
              <a:srgbClr val="D2DC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C1C58A2C-7B76-43FF-84CE-77E9C7745B5D}"/>
              </a:ext>
            </a:extLst>
          </p:cNvPr>
          <p:cNvSpPr>
            <a:spLocks noGrp="1"/>
          </p:cNvSpPr>
          <p:nvPr/>
        </p:nvSpPr>
        <p:spPr>
          <a:xfrm>
            <a:off x="5815583" y="3739896"/>
            <a:ext cx="2505456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>
              <a:buNone/>
            </a:pPr>
            <a:r>
              <a:rPr sz="1170" b="0">
                <a:solidFill>
                  <a:srgbClr val="1F2937"/>
                </a:solidFill>
                <a:latin typeface="Aptos"/>
                <a:ea typeface="Aptos"/>
                <a:cs typeface="Aptos"/>
              </a:rPr>
              <a:t>........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F1DD73D0-BB14-4AEF-95BC-FE2975FBF786}"/>
              </a:ext>
            </a:extLst>
          </p:cNvPr>
          <p:cNvSpPr>
            <a:spLocks noGrp="1"/>
          </p:cNvSpPr>
          <p:nvPr/>
        </p:nvSpPr>
        <p:spPr>
          <a:xfrm>
            <a:off x="8394192" y="3566160"/>
            <a:ext cx="3657600" cy="658368"/>
          </a:xfrm>
          <a:prstGeom prst="rect">
            <a:avLst/>
          </a:prstGeom>
          <a:solidFill>
            <a:srgbClr val="FFFFFF"/>
          </a:solidFill>
          <a:ln>
            <a:solidFill>
              <a:srgbClr val="D2DC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BCBDADA2-DBD0-45F1-B503-3DC5EA489FFF}"/>
              </a:ext>
            </a:extLst>
          </p:cNvPr>
          <p:cNvSpPr>
            <a:spLocks noGrp="1"/>
          </p:cNvSpPr>
          <p:nvPr/>
        </p:nvSpPr>
        <p:spPr>
          <a:xfrm>
            <a:off x="8467344" y="3739896"/>
            <a:ext cx="3511296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>
              <a:buNone/>
            </a:pPr>
            <a:r>
              <a:rPr sz="1170" b="0">
                <a:solidFill>
                  <a:srgbClr val="1F2937"/>
                </a:solidFill>
                <a:latin typeface="Aptos"/>
                <a:ea typeface="Aptos"/>
                <a:cs typeface="Aptos"/>
              </a:rPr>
              <a:t>........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D559B101-200A-4C66-A651-98B957CDFABF}"/>
              </a:ext>
            </a:extLst>
          </p:cNvPr>
          <p:cNvSpPr>
            <a:spLocks noGrp="1"/>
          </p:cNvSpPr>
          <p:nvPr/>
        </p:nvSpPr>
        <p:spPr>
          <a:xfrm>
            <a:off x="621792" y="4224528"/>
            <a:ext cx="2468880" cy="658368"/>
          </a:xfrm>
          <a:prstGeom prst="rect">
            <a:avLst/>
          </a:prstGeom>
          <a:solidFill>
            <a:srgbClr val="E8F7FC"/>
          </a:solidFill>
          <a:ln>
            <a:solidFill>
              <a:srgbClr val="D2DC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6949FA17-E378-4A81-9D06-9741FAFBDC11}"/>
              </a:ext>
            </a:extLst>
          </p:cNvPr>
          <p:cNvSpPr>
            <a:spLocks noGrp="1"/>
          </p:cNvSpPr>
          <p:nvPr/>
        </p:nvSpPr>
        <p:spPr>
          <a:xfrm>
            <a:off x="694944" y="4398264"/>
            <a:ext cx="2322576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>
              <a:buNone/>
            </a:pPr>
            <a:r>
              <a:rPr sz="1170" b="0">
                <a:solidFill>
                  <a:srgbClr val="1F2937"/>
                </a:solidFill>
                <a:latin typeface="Aptos"/>
                <a:ea typeface="Aptos"/>
                <a:cs typeface="Aptos"/>
              </a:rPr>
              <a:t>Финал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BC58A95A-6C0F-481E-8A80-DA55BD5FAC98}"/>
              </a:ext>
            </a:extLst>
          </p:cNvPr>
          <p:cNvSpPr>
            <a:spLocks noGrp="1"/>
          </p:cNvSpPr>
          <p:nvPr/>
        </p:nvSpPr>
        <p:spPr>
          <a:xfrm>
            <a:off x="3090672" y="4224528"/>
            <a:ext cx="2651760" cy="658368"/>
          </a:xfrm>
          <a:prstGeom prst="rect">
            <a:avLst/>
          </a:prstGeom>
          <a:solidFill>
            <a:srgbClr val="E8F7FC"/>
          </a:solidFill>
          <a:ln>
            <a:solidFill>
              <a:srgbClr val="D2DC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3CB4261C-52AC-4A6E-A6BD-FB3BA2C7823D}"/>
              </a:ext>
            </a:extLst>
          </p:cNvPr>
          <p:cNvSpPr>
            <a:spLocks noGrp="1"/>
          </p:cNvSpPr>
          <p:nvPr/>
        </p:nvSpPr>
        <p:spPr>
          <a:xfrm>
            <a:off x="3163824" y="4398264"/>
            <a:ext cx="2505456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>
              <a:buNone/>
            </a:pPr>
            <a:r>
              <a:rPr sz="1170" b="0">
                <a:solidFill>
                  <a:srgbClr val="1F2937"/>
                </a:solidFill>
                <a:latin typeface="Aptos"/>
                <a:ea typeface="Aptos"/>
                <a:cs typeface="Aptos"/>
              </a:rPr>
              <a:t>еднозначен изход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4DB6B2CD-EAD8-4411-A7C3-7D792C15164A}"/>
              </a:ext>
            </a:extLst>
          </p:cNvPr>
          <p:cNvSpPr>
            <a:spLocks noGrp="1"/>
          </p:cNvSpPr>
          <p:nvPr/>
        </p:nvSpPr>
        <p:spPr>
          <a:xfrm>
            <a:off x="5742431" y="4224528"/>
            <a:ext cx="2651760" cy="658368"/>
          </a:xfrm>
          <a:prstGeom prst="rect">
            <a:avLst/>
          </a:prstGeom>
          <a:solidFill>
            <a:srgbClr val="E8F7FC"/>
          </a:solidFill>
          <a:ln>
            <a:solidFill>
              <a:srgbClr val="D2DC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1A9A979F-A049-4B5D-A701-8DC801CA6375}"/>
              </a:ext>
            </a:extLst>
          </p:cNvPr>
          <p:cNvSpPr>
            <a:spLocks noGrp="1"/>
          </p:cNvSpPr>
          <p:nvPr/>
        </p:nvSpPr>
        <p:spPr>
          <a:xfrm>
            <a:off x="5815583" y="4398264"/>
            <a:ext cx="2505456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>
              <a:buNone/>
            </a:pPr>
            <a:r>
              <a:rPr sz="1170" b="0">
                <a:solidFill>
                  <a:srgbClr val="1F2937"/>
                </a:solidFill>
                <a:latin typeface="Aptos"/>
                <a:ea typeface="Aptos"/>
                <a:cs typeface="Aptos"/>
              </a:rPr>
              <a:t>........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3F0F3271-BB6C-442D-8114-13D79C5E42F6}"/>
              </a:ext>
            </a:extLst>
          </p:cNvPr>
          <p:cNvSpPr>
            <a:spLocks noGrp="1"/>
          </p:cNvSpPr>
          <p:nvPr/>
        </p:nvSpPr>
        <p:spPr>
          <a:xfrm>
            <a:off x="8394192" y="4224528"/>
            <a:ext cx="3657600" cy="658368"/>
          </a:xfrm>
          <a:prstGeom prst="rect">
            <a:avLst/>
          </a:prstGeom>
          <a:solidFill>
            <a:srgbClr val="E8F7FC"/>
          </a:solidFill>
          <a:ln>
            <a:solidFill>
              <a:srgbClr val="D2DC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E1A184F1-AAE4-4E11-9031-AF0E8B5B896D}"/>
              </a:ext>
            </a:extLst>
          </p:cNvPr>
          <p:cNvSpPr>
            <a:spLocks noGrp="1"/>
          </p:cNvSpPr>
          <p:nvPr/>
        </p:nvSpPr>
        <p:spPr>
          <a:xfrm>
            <a:off x="8467344" y="4398264"/>
            <a:ext cx="3511296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>
              <a:buNone/>
            </a:pPr>
            <a:r>
              <a:rPr sz="1170" b="0">
                <a:solidFill>
                  <a:srgbClr val="1F2937"/>
                </a:solidFill>
                <a:latin typeface="Aptos"/>
                <a:ea typeface="Aptos"/>
                <a:cs typeface="Aptos"/>
              </a:rPr>
              <a:t>........</a:t>
            </a:r>
          </a:p>
        </p:txBody>
      </p:sp>
      <p:sp>
        <p:nvSpPr>
          <p:cNvPr id="46" name="Rounded Rectangle 45">
            <a:extLst>
              <a:ext uri="{FF2B5EF4-FFF2-40B4-BE49-F238E27FC236}">
                <a16:creationId xmlns:a16="http://schemas.microsoft.com/office/drawing/2014/main" id="{50EC4EAC-1340-484C-A19B-D52F19532340}"/>
              </a:ext>
            </a:extLst>
          </p:cNvPr>
          <p:cNvSpPr>
            <a:spLocks noGrp="1"/>
          </p:cNvSpPr>
          <p:nvPr/>
        </p:nvSpPr>
        <p:spPr>
          <a:xfrm>
            <a:off x="9430207" y="6309360"/>
            <a:ext cx="2441448" cy="347472"/>
          </a:xfrm>
          <a:prstGeom prst="roundRect">
            <a:avLst/>
          </a:prstGeom>
          <a:solidFill>
            <a:srgbClr val="FFF6E7"/>
          </a:solidFill>
          <a:ln>
            <a:solidFill>
              <a:srgbClr val="E9923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050" b="1">
                <a:solidFill>
                  <a:srgbClr val="1F2937"/>
                </a:solidFill>
                <a:latin typeface="Aptos"/>
                <a:ea typeface="Aptos"/>
                <a:cs typeface="Aptos"/>
              </a:rPr>
              <a:t>Тестване • 6 мин.</a:t>
            </a:r>
          </a:p>
        </p:txBody>
      </p:sp>
    </p:spTree>
    <p:extLst>
      <p:ext uri="{BB962C8B-B14F-4D97-AF65-F5344CB8AC3E}">
        <p14:creationId xmlns:p14="http://schemas.microsoft.com/office/powerpoint/2010/main" val="7013431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8F22651-BDA4-4956-B919-5F28421B69A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8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F444758-57E5-48BF-BC7A-835AC9082605}"/>
              </a:ext>
            </a:extLst>
          </p:cNvPr>
          <p:cNvSpPr>
            <a:spLocks noGrp="1"/>
          </p:cNvSpPr>
          <p:nvPr/>
        </p:nvSpPr>
        <p:spPr>
          <a:xfrm>
            <a:off x="594360" y="301752"/>
            <a:ext cx="10972800" cy="566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buNone/>
            </a:pPr>
            <a:r>
              <a:rPr sz="2800" b="1">
                <a:solidFill>
                  <a:srgbClr val="132B4D"/>
                </a:solidFill>
                <a:latin typeface="Aptos Display"/>
                <a:ea typeface="Aptos Display"/>
                <a:cs typeface="Aptos Display"/>
              </a:rPr>
              <a:t>Подобряване след обратната връзка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43612A6-CA7F-422E-898A-3302E54EDB5C}"/>
              </a:ext>
            </a:extLst>
          </p:cNvPr>
          <p:cNvSpPr>
            <a:spLocks noGrp="1"/>
          </p:cNvSpPr>
          <p:nvPr/>
        </p:nvSpPr>
        <p:spPr>
          <a:xfrm>
            <a:off x="621792" y="877824"/>
            <a:ext cx="10789920" cy="38404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buNone/>
            </a:pPr>
            <a:r>
              <a:rPr sz="1450" b="0">
                <a:solidFill>
                  <a:srgbClr val="657181"/>
                </a:solidFill>
                <a:latin typeface="Aptos"/>
                <a:ea typeface="Aptos"/>
                <a:cs typeface="Aptos"/>
              </a:rPr>
              <a:t>Поправете едно място, което е затруднило тестиращия екип.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6CED1FD-F012-45CC-B273-B7D95160A255}"/>
              </a:ext>
            </a:extLst>
          </p:cNvPr>
          <p:cNvSpPr>
            <a:spLocks noGrp="1"/>
          </p:cNvSpPr>
          <p:nvPr/>
        </p:nvSpPr>
        <p:spPr>
          <a:xfrm>
            <a:off x="621792" y="1298448"/>
            <a:ext cx="1051560" cy="64008"/>
          </a:xfrm>
          <a:prstGeom prst="rect">
            <a:avLst/>
          </a:prstGeom>
          <a:solidFill>
            <a:srgbClr val="118A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4503FF36-8526-4302-B11D-CCD05B39D3AF}"/>
              </a:ext>
            </a:extLst>
          </p:cNvPr>
          <p:cNvSpPr>
            <a:spLocks noGrp="1"/>
          </p:cNvSpPr>
          <p:nvPr/>
        </p:nvSpPr>
        <p:spPr>
          <a:xfrm>
            <a:off x="777240" y="1600200"/>
            <a:ext cx="4983480" cy="3639312"/>
          </a:xfrm>
          <a:prstGeom prst="roundRect">
            <a:avLst/>
          </a:prstGeom>
          <a:solidFill>
            <a:srgbClr val="F3EFFB"/>
          </a:solidFill>
          <a:ln>
            <a:solidFill>
              <a:srgbClr val="DAE2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1F319CB-EF67-4BCB-9D25-73DC08ABD8E4}"/>
              </a:ext>
            </a:extLst>
          </p:cNvPr>
          <p:cNvSpPr>
            <a:spLocks noGrp="1"/>
          </p:cNvSpPr>
          <p:nvPr/>
        </p:nvSpPr>
        <p:spPr>
          <a:xfrm>
            <a:off x="941832" y="1709928"/>
            <a:ext cx="438912" cy="420624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>
              <a:buNone/>
            </a:pPr>
            <a:r>
              <a:rPr sz="2100" b="1">
                <a:solidFill>
                  <a:srgbClr val="7456AE"/>
                </a:solidFill>
                <a:latin typeface="Aptos"/>
                <a:ea typeface="Aptos"/>
                <a:cs typeface="Aptos"/>
              </a:rPr>
              <a:t>★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883960B-9681-4336-BEAC-61BD40F6C108}"/>
              </a:ext>
            </a:extLst>
          </p:cNvPr>
          <p:cNvSpPr>
            <a:spLocks noGrp="1"/>
          </p:cNvSpPr>
          <p:nvPr/>
        </p:nvSpPr>
        <p:spPr>
          <a:xfrm>
            <a:off x="1435607" y="1746504"/>
            <a:ext cx="4160520" cy="420624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buNone/>
            </a:pPr>
            <a:r>
              <a:rPr sz="2000" b="1">
                <a:solidFill>
                  <a:srgbClr val="132B4D"/>
                </a:solidFill>
                <a:latin typeface="Aptos"/>
                <a:ea typeface="Aptos"/>
                <a:cs typeface="Aptos"/>
              </a:rPr>
              <a:t>Изберете една промяна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77EDFE8-A96D-4D43-9F63-E2896B2670DE}"/>
              </a:ext>
            </a:extLst>
          </p:cNvPr>
          <p:cNvSpPr>
            <a:spLocks noGrp="1"/>
          </p:cNvSpPr>
          <p:nvPr/>
        </p:nvSpPr>
        <p:spPr>
          <a:xfrm>
            <a:off x="960120" y="2295144"/>
            <a:ext cx="4617720" cy="27980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buNone/>
              <a:defRPr sz="1500">
                <a:solidFill>
                  <a:srgbClr val="1F2937"/>
                </a:solidFill>
                <a:latin typeface="Aptos"/>
                <a:ea typeface="Aptos"/>
                <a:cs typeface="Aptos"/>
              </a:defRPr>
            </a:pPr>
            <a:r>
              <a:t>по-ясна формулировка</a:t>
            </a:r>
          </a:p>
          <a:p>
            <a:pPr>
              <a:spcAft>
                <a:spcPts val="500"/>
              </a:spcAft>
              <a:buNone/>
              <a:defRPr sz="1500">
                <a:solidFill>
                  <a:srgbClr val="1F2937"/>
                </a:solidFill>
                <a:latin typeface="Aptos"/>
                <a:ea typeface="Aptos"/>
                <a:cs typeface="Aptos"/>
              </a:defRPr>
            </a:pPr>
            <a:r>
              <a:t>по-точна проверка</a:t>
            </a:r>
          </a:p>
          <a:p>
            <a:pPr>
              <a:spcAft>
                <a:spcPts val="500"/>
              </a:spcAft>
              <a:buNone/>
              <a:defRPr sz="1500">
                <a:solidFill>
                  <a:srgbClr val="1F2937"/>
                </a:solidFill>
                <a:latin typeface="Aptos"/>
                <a:ea typeface="Aptos"/>
                <a:cs typeface="Aptos"/>
              </a:defRPr>
            </a:pPr>
            <a:r>
              <a:t>по-добър ред</a:t>
            </a:r>
          </a:p>
          <a:p>
            <a:pPr>
              <a:spcAft>
                <a:spcPts val="500"/>
              </a:spcAft>
              <a:buNone/>
              <a:defRPr sz="1500">
                <a:solidFill>
                  <a:srgbClr val="1F2937"/>
                </a:solidFill>
                <a:latin typeface="Aptos"/>
                <a:ea typeface="Aptos"/>
                <a:cs typeface="Aptos"/>
              </a:defRPr>
            </a:pPr>
            <a:r>
              <a:t>полезна подсказка при грешка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E4D5257B-91CB-422E-AC13-85370BE9C362}"/>
              </a:ext>
            </a:extLst>
          </p:cNvPr>
          <p:cNvSpPr>
            <a:spLocks noGrp="1"/>
          </p:cNvSpPr>
          <p:nvPr/>
        </p:nvSpPr>
        <p:spPr>
          <a:xfrm>
            <a:off x="6355080" y="1600200"/>
            <a:ext cx="4892040" cy="3639312"/>
          </a:xfrm>
          <a:prstGeom prst="roundRect">
            <a:avLst/>
          </a:prstGeom>
          <a:solidFill>
            <a:srgbClr val="FFF6E7"/>
          </a:solidFill>
          <a:ln>
            <a:solidFill>
              <a:srgbClr val="DAE2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9ACE1BE-B3D9-4935-86E1-A5D2C15100DA}"/>
              </a:ext>
            </a:extLst>
          </p:cNvPr>
          <p:cNvSpPr>
            <a:spLocks noGrp="1"/>
          </p:cNvSpPr>
          <p:nvPr/>
        </p:nvSpPr>
        <p:spPr>
          <a:xfrm>
            <a:off x="6519672" y="1709928"/>
            <a:ext cx="438912" cy="420624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>
              <a:buNone/>
            </a:pPr>
            <a:r>
              <a:rPr sz="2100" b="1">
                <a:solidFill>
                  <a:srgbClr val="E99233"/>
                </a:solidFill>
                <a:latin typeface="Aptos"/>
                <a:ea typeface="Aptos"/>
                <a:cs typeface="Aptos"/>
              </a:rPr>
              <a:t>?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3FEA3FC-5FD8-4CFC-ACA2-AB87E4D75C48}"/>
              </a:ext>
            </a:extLst>
          </p:cNvPr>
          <p:cNvSpPr>
            <a:spLocks noGrp="1"/>
          </p:cNvSpPr>
          <p:nvPr/>
        </p:nvSpPr>
        <p:spPr>
          <a:xfrm>
            <a:off x="7013448" y="1746504"/>
            <a:ext cx="4069079" cy="420624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buNone/>
            </a:pPr>
            <a:r>
              <a:rPr sz="1900" b="1">
                <a:solidFill>
                  <a:srgbClr val="132B4D"/>
                </a:solidFill>
                <a:latin typeface="Aptos"/>
                <a:ea typeface="Aptos"/>
                <a:cs typeface="Aptos"/>
              </a:rPr>
              <a:t>Тествайте отново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F296BB0-7C22-491F-8DF4-1965D222E03A}"/>
              </a:ext>
            </a:extLst>
          </p:cNvPr>
          <p:cNvSpPr>
            <a:spLocks noGrp="1"/>
          </p:cNvSpPr>
          <p:nvPr/>
        </p:nvSpPr>
        <p:spPr>
          <a:xfrm>
            <a:off x="6537960" y="2295144"/>
            <a:ext cx="4526279" cy="27980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buNone/>
              <a:defRPr sz="1450">
                <a:solidFill>
                  <a:srgbClr val="1F2937"/>
                </a:solidFill>
                <a:latin typeface="Aptos"/>
                <a:ea typeface="Aptos"/>
                <a:cs typeface="Aptos"/>
              </a:defRPr>
            </a:pPr>
            <a:r>
              <a:t>Нека тестер изпълни само поправената част.</a:t>
            </a:r>
          </a:p>
          <a:p>
            <a:pPr>
              <a:spcAft>
                <a:spcPts val="500"/>
              </a:spcAft>
              <a:buNone/>
              <a:defRPr sz="1450">
                <a:solidFill>
                  <a:srgbClr val="1F2937"/>
                </a:solidFill>
                <a:latin typeface="Aptos"/>
                <a:ea typeface="Aptos"/>
                <a:cs typeface="Aptos"/>
              </a:defRPr>
            </a:pPr>
            <a:r>
              <a:t>Ако резултатът вече е предвидим, запазете промяната.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110F8B3B-1A17-4674-987D-DD24A15D9FB0}"/>
              </a:ext>
            </a:extLst>
          </p:cNvPr>
          <p:cNvSpPr>
            <a:spLocks noGrp="1"/>
          </p:cNvSpPr>
          <p:nvPr/>
        </p:nvSpPr>
        <p:spPr>
          <a:xfrm>
            <a:off x="9430207" y="6309360"/>
            <a:ext cx="2441448" cy="347472"/>
          </a:xfrm>
          <a:prstGeom prst="roundRect">
            <a:avLst/>
          </a:prstGeom>
          <a:solidFill>
            <a:srgbClr val="FFF6E7"/>
          </a:solidFill>
          <a:ln>
            <a:solidFill>
              <a:srgbClr val="E9923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050" b="1">
                <a:solidFill>
                  <a:srgbClr val="1F2937"/>
                </a:solidFill>
                <a:latin typeface="Aptos"/>
                <a:ea typeface="Aptos"/>
                <a:cs typeface="Aptos"/>
              </a:rPr>
              <a:t>Подобряване • 3 мин.</a:t>
            </a:r>
          </a:p>
        </p:txBody>
      </p:sp>
    </p:spTree>
    <p:extLst>
      <p:ext uri="{BB962C8B-B14F-4D97-AF65-F5344CB8AC3E}">
        <p14:creationId xmlns:p14="http://schemas.microsoft.com/office/powerpoint/2010/main" val="20659803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BF81268-2799-4EBF-8D49-8FA35DE9FAA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DFF49B5-17B5-4A78-B632-DD298EE04B1A}"/>
              </a:ext>
            </a:extLst>
          </p:cNvPr>
          <p:cNvSpPr>
            <a:spLocks noGrp="1"/>
          </p:cNvSpPr>
          <p:nvPr/>
        </p:nvSpPr>
        <p:spPr>
          <a:xfrm>
            <a:off x="594360" y="301752"/>
            <a:ext cx="10972800" cy="566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buNone/>
            </a:pPr>
            <a:r>
              <a:rPr sz="2800" b="1">
                <a:solidFill>
                  <a:srgbClr val="132B4D"/>
                </a:solidFill>
                <a:latin typeface="Aptos Display"/>
                <a:ea typeface="Aptos Display"/>
                <a:cs typeface="Aptos Display"/>
              </a:rPr>
              <a:t>Бърза проверка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8D78B5C-DEF9-44D4-9720-F59983370387}"/>
              </a:ext>
            </a:extLst>
          </p:cNvPr>
          <p:cNvSpPr>
            <a:spLocks noGrp="1"/>
          </p:cNvSpPr>
          <p:nvPr/>
        </p:nvSpPr>
        <p:spPr>
          <a:xfrm>
            <a:off x="621792" y="877824"/>
            <a:ext cx="10789920" cy="38404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buNone/>
            </a:pPr>
            <a:r>
              <a:rPr sz="1450" b="0">
                <a:solidFill>
                  <a:srgbClr val="657181"/>
                </a:solidFill>
                <a:latin typeface="Aptos"/>
                <a:ea typeface="Aptos"/>
                <a:cs typeface="Aptos"/>
              </a:rPr>
              <a:t>Свържете действията от мисията с понятията от урока.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D05D4E0-E9DE-414B-91F2-B8A35C1FE564}"/>
              </a:ext>
            </a:extLst>
          </p:cNvPr>
          <p:cNvSpPr>
            <a:spLocks noGrp="1"/>
          </p:cNvSpPr>
          <p:nvPr/>
        </p:nvSpPr>
        <p:spPr>
          <a:xfrm>
            <a:off x="621792" y="1298448"/>
            <a:ext cx="1051560" cy="64008"/>
          </a:xfrm>
          <a:prstGeom prst="rect">
            <a:avLst/>
          </a:prstGeom>
          <a:solidFill>
            <a:srgbClr val="118A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ABCD5339-B254-4E7B-9DE0-F4BE61562287}"/>
              </a:ext>
            </a:extLst>
          </p:cNvPr>
          <p:cNvSpPr>
            <a:spLocks noGrp="1"/>
          </p:cNvSpPr>
          <p:nvPr/>
        </p:nvSpPr>
        <p:spPr>
          <a:xfrm>
            <a:off x="777240" y="1508760"/>
            <a:ext cx="5257800" cy="4251960"/>
          </a:xfrm>
          <a:prstGeom prst="roundRect">
            <a:avLst/>
          </a:prstGeom>
          <a:solidFill>
            <a:srgbClr val="FFFFFF"/>
          </a:solidFill>
          <a:ln>
            <a:solidFill>
              <a:srgbClr val="DAE2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9587D0C-BE29-4E13-8331-6A623B1E7E6D}"/>
              </a:ext>
            </a:extLst>
          </p:cNvPr>
          <p:cNvSpPr>
            <a:spLocks noGrp="1"/>
          </p:cNvSpPr>
          <p:nvPr/>
        </p:nvSpPr>
        <p:spPr>
          <a:xfrm>
            <a:off x="941832" y="1618488"/>
            <a:ext cx="438912" cy="420624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>
              <a:buNone/>
            </a:pPr>
            <a:r>
              <a:rPr sz="2100" b="1">
                <a:solidFill>
                  <a:srgbClr val="118AB2"/>
                </a:solidFill>
                <a:latin typeface="Aptos"/>
                <a:ea typeface="Aptos"/>
                <a:cs typeface="Aptos"/>
              </a:rPr>
              <a:t>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FF32C4D-B7D4-42E3-9511-C1F2543E92B7}"/>
              </a:ext>
            </a:extLst>
          </p:cNvPr>
          <p:cNvSpPr>
            <a:spLocks noGrp="1"/>
          </p:cNvSpPr>
          <p:nvPr/>
        </p:nvSpPr>
        <p:spPr>
          <a:xfrm>
            <a:off x="1435607" y="1655063"/>
            <a:ext cx="4434840" cy="420624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buNone/>
            </a:pPr>
            <a:r>
              <a:rPr sz="1900" b="1">
                <a:solidFill>
                  <a:srgbClr val="132B4D"/>
                </a:solidFill>
                <a:latin typeface="Aptos"/>
                <a:ea typeface="Aptos"/>
                <a:cs typeface="Aptos"/>
              </a:rPr>
              <a:t>Кажи понятието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8C5E066-EF9F-43F1-AD39-327F4C9D99D5}"/>
              </a:ext>
            </a:extLst>
          </p:cNvPr>
          <p:cNvSpPr>
            <a:spLocks noGrp="1"/>
          </p:cNvSpPr>
          <p:nvPr/>
        </p:nvSpPr>
        <p:spPr>
          <a:xfrm>
            <a:off x="960120" y="2203704"/>
            <a:ext cx="4892040" cy="34107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AA81A8F-0AC6-4DAC-AC1B-492D6126F470}"/>
              </a:ext>
            </a:extLst>
          </p:cNvPr>
          <p:cNvSpPr>
            <a:spLocks noGrp="1"/>
          </p:cNvSpPr>
          <p:nvPr/>
        </p:nvSpPr>
        <p:spPr>
          <a:xfrm>
            <a:off x="1051560" y="2313432"/>
            <a:ext cx="4727448" cy="33192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buNone/>
              <a:defRPr sz="1500">
                <a:solidFill>
                  <a:srgbClr val="1F2937"/>
                </a:solidFill>
                <a:latin typeface="Aptos"/>
                <a:ea typeface="Aptos"/>
                <a:cs typeface="Aptos"/>
              </a:defRPr>
            </a:pPr>
            <a:r>
              <a:t>• Разделихме мисията на части.</a:t>
            </a:r>
          </a:p>
          <a:p>
            <a:pPr>
              <a:spcAft>
                <a:spcPts val="600"/>
              </a:spcAft>
              <a:buNone/>
              <a:defRPr sz="1500">
                <a:solidFill>
                  <a:srgbClr val="1F2937"/>
                </a:solidFill>
                <a:latin typeface="Aptos"/>
                <a:ea typeface="Aptos"/>
                <a:cs typeface="Aptos"/>
              </a:defRPr>
            </a:pPr>
            <a:r>
              <a:t>• Една стъпка използва предишен резултат.</a:t>
            </a:r>
          </a:p>
          <a:p>
            <a:pPr>
              <a:spcAft>
                <a:spcPts val="600"/>
              </a:spcAft>
              <a:buNone/>
              <a:defRPr sz="1500">
                <a:solidFill>
                  <a:srgbClr val="1F2937"/>
                </a:solidFill>
                <a:latin typeface="Aptos"/>
                <a:ea typeface="Aptos"/>
                <a:cs typeface="Aptos"/>
              </a:defRPr>
            </a:pPr>
            <a:r>
              <a:t>• Грешният код ни връща назад.</a:t>
            </a:r>
          </a:p>
          <a:p>
            <a:pPr>
              <a:spcAft>
                <a:spcPts val="600"/>
              </a:spcAft>
              <a:buNone/>
              <a:defRPr sz="1500">
                <a:solidFill>
                  <a:srgbClr val="1F2937"/>
                </a:solidFill>
                <a:latin typeface="Aptos"/>
                <a:ea typeface="Aptos"/>
                <a:cs typeface="Aptos"/>
              </a:defRPr>
            </a:pPr>
            <a:r>
              <a:t>• Сравнихме очакваното с полученото.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C63EFD66-AFE1-4A2F-9EFF-9B83353083B5}"/>
              </a:ext>
            </a:extLst>
          </p:cNvPr>
          <p:cNvSpPr>
            <a:spLocks noGrp="1"/>
          </p:cNvSpPr>
          <p:nvPr/>
        </p:nvSpPr>
        <p:spPr>
          <a:xfrm>
            <a:off x="6400800" y="1508760"/>
            <a:ext cx="4892040" cy="4251960"/>
          </a:xfrm>
          <a:prstGeom prst="roundRect">
            <a:avLst/>
          </a:prstGeom>
          <a:solidFill>
            <a:srgbClr val="FFF6E7"/>
          </a:solidFill>
          <a:ln>
            <a:solidFill>
              <a:srgbClr val="DAE2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A648FC5-D615-4BA9-833B-0AEA1A5B88A6}"/>
              </a:ext>
            </a:extLst>
          </p:cNvPr>
          <p:cNvSpPr>
            <a:spLocks noGrp="1"/>
          </p:cNvSpPr>
          <p:nvPr/>
        </p:nvSpPr>
        <p:spPr>
          <a:xfrm>
            <a:off x="6565392" y="1618488"/>
            <a:ext cx="438912" cy="420624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>
              <a:buNone/>
            </a:pPr>
            <a:r>
              <a:rPr sz="2100" b="1">
                <a:solidFill>
                  <a:srgbClr val="E99233"/>
                </a:solidFill>
                <a:latin typeface="Aptos"/>
                <a:ea typeface="Aptos"/>
                <a:cs typeface="Aptos"/>
              </a:rPr>
              <a:t>!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F13C13D-2105-4877-99A3-8D6E26E19C56}"/>
              </a:ext>
            </a:extLst>
          </p:cNvPr>
          <p:cNvSpPr>
            <a:spLocks noGrp="1"/>
          </p:cNvSpPr>
          <p:nvPr/>
        </p:nvSpPr>
        <p:spPr>
          <a:xfrm>
            <a:off x="7059168" y="1655063"/>
            <a:ext cx="4069079" cy="420624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buNone/>
            </a:pPr>
            <a:r>
              <a:rPr sz="1900" b="1">
                <a:solidFill>
                  <a:srgbClr val="132B4D"/>
                </a:solidFill>
                <a:latin typeface="Aptos"/>
                <a:ea typeface="Aptos"/>
                <a:cs typeface="Aptos"/>
              </a:rPr>
              <a:t>Изходен билет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1299E8C-8958-4238-8D52-51CDC8A515C1}"/>
              </a:ext>
            </a:extLst>
          </p:cNvPr>
          <p:cNvSpPr>
            <a:spLocks noGrp="1"/>
          </p:cNvSpPr>
          <p:nvPr/>
        </p:nvSpPr>
        <p:spPr>
          <a:xfrm>
            <a:off x="6583680" y="2203704"/>
            <a:ext cx="4526279" cy="34107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buNone/>
              <a:defRPr sz="1500">
                <a:solidFill>
                  <a:srgbClr val="1F2937"/>
                </a:solidFill>
                <a:latin typeface="Aptos"/>
                <a:ea typeface="Aptos"/>
                <a:cs typeface="Aptos"/>
              </a:defRPr>
            </a:pPr>
            <a:r>
              <a:t>На малък лист запишете:</a:t>
            </a:r>
          </a:p>
          <a:p>
            <a:pPr>
              <a:spcAft>
                <a:spcPts val="500"/>
              </a:spcAft>
              <a:buNone/>
              <a:defRPr sz="1500">
                <a:solidFill>
                  <a:srgbClr val="1F2937"/>
                </a:solidFill>
                <a:latin typeface="Aptos"/>
                <a:ea typeface="Aptos"/>
                <a:cs typeface="Aptos"/>
              </a:defRPr>
            </a:pPr>
            <a:r>
              <a:t>1 понятие, което вече можете да обясните</a:t>
            </a:r>
          </a:p>
          <a:p>
            <a:pPr>
              <a:spcAft>
                <a:spcPts val="500"/>
              </a:spcAft>
              <a:buNone/>
              <a:defRPr sz="1500">
                <a:solidFill>
                  <a:srgbClr val="1F2937"/>
                </a:solidFill>
                <a:latin typeface="Aptos"/>
                <a:ea typeface="Aptos"/>
                <a:cs typeface="Aptos"/>
              </a:defRPr>
            </a:pPr>
            <a:r>
              <a:t>1 промяна, която подобри вашия алгоритъм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DEC3725C-653F-4A89-8D2D-3B10E82C3EEC}"/>
              </a:ext>
            </a:extLst>
          </p:cNvPr>
          <p:cNvSpPr>
            <a:spLocks noGrp="1"/>
          </p:cNvSpPr>
          <p:nvPr/>
        </p:nvSpPr>
        <p:spPr>
          <a:xfrm>
            <a:off x="9430207" y="6309360"/>
            <a:ext cx="2441448" cy="347472"/>
          </a:xfrm>
          <a:prstGeom prst="roundRect">
            <a:avLst/>
          </a:prstGeom>
          <a:solidFill>
            <a:srgbClr val="FFF6E7"/>
          </a:solidFill>
          <a:ln>
            <a:solidFill>
              <a:srgbClr val="E9923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050" b="1">
                <a:solidFill>
                  <a:srgbClr val="1F2937"/>
                </a:solidFill>
                <a:latin typeface="Aptos"/>
                <a:ea typeface="Aptos"/>
                <a:cs typeface="Aptos"/>
              </a:rPr>
              <a:t>Проверка • 2 мин.</a:t>
            </a:r>
          </a:p>
        </p:txBody>
      </p:sp>
    </p:spTree>
    <p:extLst>
      <p:ext uri="{BB962C8B-B14F-4D97-AF65-F5344CB8AC3E}">
        <p14:creationId xmlns:p14="http://schemas.microsoft.com/office/powerpoint/2010/main" val="14603312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445B2C0-9ACF-47A6-96C5-CA2E0D3019E1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8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6E8EDAF-44C6-4839-B01A-7D9A10FA9D57}"/>
              </a:ext>
            </a:extLst>
          </p:cNvPr>
          <p:cNvSpPr>
            <a:spLocks noGrp="1"/>
          </p:cNvSpPr>
          <p:nvPr/>
        </p:nvSpPr>
        <p:spPr>
          <a:xfrm>
            <a:off x="594360" y="301752"/>
            <a:ext cx="10972800" cy="566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buNone/>
            </a:pPr>
            <a:r>
              <a:rPr sz="2800" b="1">
                <a:solidFill>
                  <a:srgbClr val="132B4D"/>
                </a:solidFill>
                <a:latin typeface="Aptos Display"/>
                <a:ea typeface="Aptos Display"/>
                <a:cs typeface="Aptos Display"/>
              </a:rPr>
              <a:t>Запомни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84537BA-9AC8-41D1-BAB7-F56A29951F39}"/>
              </a:ext>
            </a:extLst>
          </p:cNvPr>
          <p:cNvSpPr>
            <a:spLocks noGrp="1"/>
          </p:cNvSpPr>
          <p:nvPr/>
        </p:nvSpPr>
        <p:spPr>
          <a:xfrm>
            <a:off x="621792" y="877824"/>
            <a:ext cx="10789920" cy="38404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buNone/>
            </a:pPr>
            <a:r>
              <a:rPr sz="1450" b="0">
                <a:solidFill>
                  <a:srgbClr val="657181"/>
                </a:solidFill>
                <a:latin typeface="Aptos"/>
                <a:ea typeface="Aptos"/>
                <a:cs typeface="Aptos"/>
              </a:rPr>
              <a:t>Най-важното от урок 1.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E6A9991-5F76-460C-9DEF-1729014B14B8}"/>
              </a:ext>
            </a:extLst>
          </p:cNvPr>
          <p:cNvSpPr>
            <a:spLocks noGrp="1"/>
          </p:cNvSpPr>
          <p:nvPr/>
        </p:nvSpPr>
        <p:spPr>
          <a:xfrm>
            <a:off x="621792" y="1298448"/>
            <a:ext cx="1051560" cy="64008"/>
          </a:xfrm>
          <a:prstGeom prst="rect">
            <a:avLst/>
          </a:prstGeom>
          <a:solidFill>
            <a:srgbClr val="118A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30231AFA-04F3-4E1F-B97D-ADE822614F20}"/>
              </a:ext>
            </a:extLst>
          </p:cNvPr>
          <p:cNvSpPr>
            <a:spLocks noGrp="1"/>
          </p:cNvSpPr>
          <p:nvPr/>
        </p:nvSpPr>
        <p:spPr>
          <a:xfrm>
            <a:off x="841248" y="1783080"/>
            <a:ext cx="10469880" cy="3063240"/>
          </a:xfrm>
          <a:prstGeom prst="roundRect">
            <a:avLst/>
          </a:prstGeom>
          <a:solidFill>
            <a:srgbClr val="E9F7EF"/>
          </a:solidFill>
          <a:ln>
            <a:solidFill>
              <a:srgbClr val="DAE2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60E68D3-DA3A-47F7-B49D-815AEEC6BD84}"/>
              </a:ext>
            </a:extLst>
          </p:cNvPr>
          <p:cNvSpPr>
            <a:spLocks noGrp="1"/>
          </p:cNvSpPr>
          <p:nvPr/>
        </p:nvSpPr>
        <p:spPr>
          <a:xfrm>
            <a:off x="1005840" y="1892807"/>
            <a:ext cx="438912" cy="420624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>
              <a:buNone/>
            </a:pPr>
            <a:r>
              <a:rPr sz="2100" b="1">
                <a:solidFill>
                  <a:srgbClr val="3D9670"/>
                </a:solidFill>
                <a:latin typeface="Aptos"/>
                <a:ea typeface="Aptos"/>
                <a:cs typeface="Aptos"/>
              </a:rPr>
              <a:t>✓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7D051D5-3280-4EF6-88EA-C4200D17D49A}"/>
              </a:ext>
            </a:extLst>
          </p:cNvPr>
          <p:cNvSpPr>
            <a:spLocks noGrp="1"/>
          </p:cNvSpPr>
          <p:nvPr/>
        </p:nvSpPr>
        <p:spPr>
          <a:xfrm>
            <a:off x="1499616" y="1929384"/>
            <a:ext cx="9646919" cy="420624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buNone/>
            </a:pPr>
            <a:r>
              <a:rPr sz="2200" b="1">
                <a:solidFill>
                  <a:srgbClr val="132B4D"/>
                </a:solidFill>
                <a:latin typeface="Aptos"/>
                <a:ea typeface="Aptos"/>
                <a:cs typeface="Aptos"/>
              </a:rPr>
              <a:t>Обобщение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486C0E0-5E12-413B-B581-C583DF726785}"/>
              </a:ext>
            </a:extLst>
          </p:cNvPr>
          <p:cNvSpPr>
            <a:spLocks noGrp="1"/>
          </p:cNvSpPr>
          <p:nvPr/>
        </p:nvSpPr>
        <p:spPr>
          <a:xfrm>
            <a:off x="1024128" y="2478024"/>
            <a:ext cx="10104119" cy="2221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buNone/>
              <a:defRPr sz="1700">
                <a:solidFill>
                  <a:srgbClr val="1F2937"/>
                </a:solidFill>
                <a:latin typeface="Aptos"/>
                <a:ea typeface="Aptos"/>
                <a:cs typeface="Aptos"/>
              </a:defRPr>
            </a:pPr>
            <a:r>
              <a:rPr dirty="0" err="1"/>
              <a:t>Декомпозицията</a:t>
            </a:r>
            <a:r>
              <a:rPr dirty="0"/>
              <a:t> </a:t>
            </a:r>
            <a:r>
              <a:rPr dirty="0" err="1"/>
              <a:t>превръща</a:t>
            </a:r>
            <a:r>
              <a:rPr dirty="0"/>
              <a:t> </a:t>
            </a:r>
            <a:r>
              <a:rPr dirty="0" err="1"/>
              <a:t>сложната</a:t>
            </a:r>
            <a:r>
              <a:rPr dirty="0"/>
              <a:t> </a:t>
            </a:r>
            <a:r>
              <a:rPr dirty="0" err="1"/>
              <a:t>мисия</a:t>
            </a:r>
            <a:r>
              <a:rPr dirty="0"/>
              <a:t> в </a:t>
            </a:r>
            <a:r>
              <a:rPr dirty="0" err="1"/>
              <a:t>изпълними</a:t>
            </a:r>
            <a:r>
              <a:rPr dirty="0"/>
              <a:t> </a:t>
            </a:r>
            <a:r>
              <a:rPr dirty="0" err="1"/>
              <a:t>подзадачи</a:t>
            </a:r>
            <a:r>
              <a:rPr dirty="0"/>
              <a:t>.</a:t>
            </a:r>
          </a:p>
          <a:p>
            <a:pPr>
              <a:spcAft>
                <a:spcPts val="500"/>
              </a:spcAft>
              <a:buNone/>
              <a:defRPr sz="1700">
                <a:solidFill>
                  <a:srgbClr val="1F2937"/>
                </a:solidFill>
                <a:latin typeface="Aptos"/>
                <a:ea typeface="Aptos"/>
                <a:cs typeface="Aptos"/>
              </a:defRPr>
            </a:pPr>
            <a:r>
              <a:rPr dirty="0" err="1"/>
              <a:t>Зависимостите</a:t>
            </a:r>
            <a:r>
              <a:rPr dirty="0"/>
              <a:t> </a:t>
            </a:r>
            <a:r>
              <a:rPr dirty="0" err="1"/>
              <a:t>определят</a:t>
            </a:r>
            <a:r>
              <a:rPr dirty="0"/>
              <a:t> </a:t>
            </a:r>
            <a:r>
              <a:rPr dirty="0" err="1"/>
              <a:t>правилния</a:t>
            </a:r>
            <a:r>
              <a:rPr dirty="0"/>
              <a:t> </a:t>
            </a:r>
            <a:r>
              <a:rPr dirty="0" err="1"/>
              <a:t>ред</a:t>
            </a:r>
            <a:r>
              <a:rPr dirty="0"/>
              <a:t>.</a:t>
            </a:r>
          </a:p>
          <a:p>
            <a:pPr>
              <a:spcAft>
                <a:spcPts val="500"/>
              </a:spcAft>
              <a:buNone/>
              <a:defRPr sz="1700">
                <a:solidFill>
                  <a:srgbClr val="1F2937"/>
                </a:solidFill>
                <a:latin typeface="Aptos"/>
                <a:ea typeface="Aptos"/>
                <a:cs typeface="Aptos"/>
              </a:defRPr>
            </a:pPr>
            <a:r>
              <a:rPr dirty="0" err="1"/>
              <a:t>Входът</a:t>
            </a:r>
            <a:r>
              <a:rPr dirty="0"/>
              <a:t> </a:t>
            </a:r>
            <a:r>
              <a:rPr dirty="0" err="1"/>
              <a:t>се</a:t>
            </a:r>
            <a:r>
              <a:rPr dirty="0"/>
              <a:t> </a:t>
            </a:r>
            <a:r>
              <a:rPr dirty="0" err="1"/>
              <a:t>проверява</a:t>
            </a:r>
            <a:r>
              <a:rPr dirty="0"/>
              <a:t> и </a:t>
            </a:r>
            <a:r>
              <a:rPr dirty="0" err="1"/>
              <a:t>води</a:t>
            </a:r>
            <a:r>
              <a:rPr dirty="0"/>
              <a:t> </a:t>
            </a:r>
            <a:r>
              <a:rPr dirty="0" err="1"/>
              <a:t>до</a:t>
            </a:r>
            <a:r>
              <a:rPr dirty="0"/>
              <a:t> </a:t>
            </a:r>
            <a:r>
              <a:rPr dirty="0" err="1"/>
              <a:t>резултат</a:t>
            </a:r>
            <a:r>
              <a:rPr dirty="0"/>
              <a:t>.</a:t>
            </a:r>
          </a:p>
          <a:p>
            <a:pPr>
              <a:spcAft>
                <a:spcPts val="500"/>
              </a:spcAft>
              <a:buNone/>
              <a:defRPr sz="1700">
                <a:solidFill>
                  <a:srgbClr val="1F2937"/>
                </a:solidFill>
                <a:latin typeface="Aptos"/>
                <a:ea typeface="Aptos"/>
                <a:cs typeface="Aptos"/>
              </a:defRPr>
            </a:pPr>
            <a:r>
              <a:rPr dirty="0" err="1"/>
              <a:t>Условие</a:t>
            </a:r>
            <a:r>
              <a:rPr dirty="0"/>
              <a:t> и </a:t>
            </a:r>
            <a:r>
              <a:rPr dirty="0" err="1"/>
              <a:t>цикъл</a:t>
            </a:r>
            <a:r>
              <a:rPr dirty="0"/>
              <a:t> </a:t>
            </a:r>
            <a:r>
              <a:rPr dirty="0" err="1"/>
              <a:t>помагат</a:t>
            </a:r>
            <a:r>
              <a:rPr dirty="0"/>
              <a:t> </a:t>
            </a:r>
            <a:r>
              <a:rPr dirty="0" err="1"/>
              <a:t>при</a:t>
            </a:r>
            <a:r>
              <a:rPr dirty="0"/>
              <a:t> </a:t>
            </a:r>
            <a:r>
              <a:rPr dirty="0" err="1"/>
              <a:t>грешка</a:t>
            </a:r>
            <a:r>
              <a:rPr dirty="0"/>
              <a:t>.</a:t>
            </a:r>
          </a:p>
          <a:p>
            <a:pPr>
              <a:spcAft>
                <a:spcPts val="500"/>
              </a:spcAft>
              <a:buNone/>
              <a:defRPr sz="1700">
                <a:solidFill>
                  <a:srgbClr val="1F2937"/>
                </a:solidFill>
                <a:latin typeface="Aptos"/>
                <a:ea typeface="Aptos"/>
                <a:cs typeface="Aptos"/>
              </a:defRPr>
            </a:pPr>
            <a:r>
              <a:rPr dirty="0" err="1"/>
              <a:t>Тестването</a:t>
            </a:r>
            <a:r>
              <a:rPr dirty="0"/>
              <a:t> </a:t>
            </a:r>
            <a:r>
              <a:rPr dirty="0" err="1"/>
              <a:t>показва</a:t>
            </a:r>
            <a:r>
              <a:rPr dirty="0"/>
              <a:t> </a:t>
            </a:r>
            <a:r>
              <a:rPr dirty="0" err="1"/>
              <a:t>как</a:t>
            </a:r>
            <a:r>
              <a:rPr dirty="0"/>
              <a:t> </a:t>
            </a:r>
            <a:r>
              <a:rPr dirty="0" err="1"/>
              <a:t>да</a:t>
            </a:r>
            <a:r>
              <a:rPr dirty="0"/>
              <a:t> </a:t>
            </a:r>
            <a:r>
              <a:rPr dirty="0" err="1"/>
              <a:t>подобрим</a:t>
            </a:r>
            <a:r>
              <a:rPr dirty="0"/>
              <a:t> </a:t>
            </a:r>
            <a:r>
              <a:rPr dirty="0" err="1"/>
              <a:t>алгоритъма</a:t>
            </a:r>
            <a:r>
              <a:rPr dirty="0"/>
              <a:t>.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90084C1F-446E-41FF-B1E5-53272DCA37A5}"/>
              </a:ext>
            </a:extLst>
          </p:cNvPr>
          <p:cNvSpPr>
            <a:spLocks noGrp="1"/>
          </p:cNvSpPr>
          <p:nvPr/>
        </p:nvSpPr>
        <p:spPr>
          <a:xfrm>
            <a:off x="1965960" y="5303520"/>
            <a:ext cx="8275320" cy="713232"/>
          </a:xfrm>
          <a:prstGeom prst="roundRect">
            <a:avLst/>
          </a:prstGeom>
          <a:solidFill>
            <a:srgbClr val="EEF0FC"/>
          </a:solidFill>
          <a:ln>
            <a:solidFill>
              <a:srgbClr val="5763D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E85146D-825B-4FAB-AAE0-46577C785830}"/>
              </a:ext>
            </a:extLst>
          </p:cNvPr>
          <p:cNvSpPr>
            <a:spLocks noGrp="1"/>
          </p:cNvSpPr>
          <p:nvPr/>
        </p:nvSpPr>
        <p:spPr>
          <a:xfrm>
            <a:off x="2240280" y="5513832"/>
            <a:ext cx="7726679" cy="32308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>
              <a:buNone/>
            </a:pPr>
            <a:r>
              <a:rPr sz="1520" b="1">
                <a:solidFill>
                  <a:srgbClr val="132B4D"/>
                </a:solidFill>
                <a:latin typeface="Aptos"/>
                <a:ea typeface="Aptos"/>
                <a:cs typeface="Aptos"/>
              </a:rPr>
              <a:t>Следващ урок: От проблем към модел и алгоритъм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B05CAF26-1CBE-439F-AE79-6C25277DC9B8}"/>
              </a:ext>
            </a:extLst>
          </p:cNvPr>
          <p:cNvSpPr>
            <a:spLocks noGrp="1"/>
          </p:cNvSpPr>
          <p:nvPr/>
        </p:nvSpPr>
        <p:spPr>
          <a:xfrm>
            <a:off x="9430207" y="6309360"/>
            <a:ext cx="2441448" cy="347472"/>
          </a:xfrm>
          <a:prstGeom prst="roundRect">
            <a:avLst/>
          </a:prstGeom>
          <a:solidFill>
            <a:srgbClr val="FFF6E7"/>
          </a:solidFill>
          <a:ln>
            <a:solidFill>
              <a:srgbClr val="E9923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050" b="1">
                <a:solidFill>
                  <a:srgbClr val="1F2937"/>
                </a:solidFill>
                <a:latin typeface="Aptos"/>
                <a:ea typeface="Aptos"/>
                <a:cs typeface="Aptos"/>
              </a:rPr>
              <a:t>Финал • 1 мин.</a:t>
            </a:r>
          </a:p>
        </p:txBody>
      </p:sp>
    </p:spTree>
    <p:extLst>
      <p:ext uri="{BB962C8B-B14F-4D97-AF65-F5344CB8AC3E}">
        <p14:creationId xmlns:p14="http://schemas.microsoft.com/office/powerpoint/2010/main" val="5823196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</TotalTime>
  <Words>750</Words>
  <Application>Microsoft Office PowerPoint</Application>
  <DocSecurity>0</DocSecurity>
  <PresentationFormat>Широк екран</PresentationFormat>
  <Paragraphs>168</Paragraphs>
  <Slides>12</Slides>
  <Notes>12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12</vt:i4>
      </vt:variant>
    </vt:vector>
  </HeadingPairs>
  <TitlesOfParts>
    <vt:vector size="18" baseType="lpstr">
      <vt:lpstr>Aptos</vt:lpstr>
      <vt:lpstr>Aptos Display</vt:lpstr>
      <vt:lpstr>Arial</vt:lpstr>
      <vt:lpstr>Calibri</vt:lpstr>
      <vt:lpstr>Consolas</vt:lpstr>
      <vt:lpstr>Office Theme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Илко Ц. Илиев</cp:lastModifiedBy>
  <cp:revision>2</cp:revision>
  <dcterms:created xsi:type="dcterms:W3CDTF">2026-09-19T17:32:51Z</dcterms:created>
  <dcterms:modified xsi:type="dcterms:W3CDTF">2026-09-20T18:00:44Z</dcterms:modified>
</cp:coreProperties>
</file>